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10" r:id="rId2"/>
    <p:sldMasterId id="2147483722" r:id="rId3"/>
  </p:sldMasterIdLst>
  <p:sldIdLst>
    <p:sldId id="257" r:id="rId4"/>
    <p:sldId id="258" r:id="rId5"/>
    <p:sldId id="259" r:id="rId6"/>
    <p:sldId id="261" r:id="rId7"/>
    <p:sldId id="262" r:id="rId8"/>
    <p:sldId id="265" r:id="rId9"/>
    <p:sldId id="264" r:id="rId10"/>
    <p:sldId id="260"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77979E-8617-4B7E-A668-CFCC729BB989}" type="datetimeFigureOut">
              <a:rPr lang="ru-RU" smtClean="0"/>
              <a:t>28.05.2024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03D348-FFAB-4303-948D-6DB3195446C4}" type="slidenum">
              <a:rPr lang="ru-RU" smtClean="0"/>
              <a:t>‹#›</a:t>
            </a:fld>
            <a:endParaRPr lang="ru-RU"/>
          </a:p>
        </p:txBody>
      </p:sp>
    </p:spTree>
    <p:extLst>
      <p:ext uri="{BB962C8B-B14F-4D97-AF65-F5344CB8AC3E}">
        <p14:creationId xmlns:p14="http://schemas.microsoft.com/office/powerpoint/2010/main" val="303304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77979E-8617-4B7E-A668-CFCC729BB989}" type="datetimeFigureOut">
              <a:rPr lang="ru-RU" smtClean="0"/>
              <a:t>28.05.2024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03D348-FFAB-4303-948D-6DB3195446C4}" type="slidenum">
              <a:rPr lang="ru-RU" smtClean="0"/>
              <a:t>‹#›</a:t>
            </a:fld>
            <a:endParaRPr lang="ru-RU"/>
          </a:p>
        </p:txBody>
      </p:sp>
    </p:spTree>
    <p:extLst>
      <p:ext uri="{BB962C8B-B14F-4D97-AF65-F5344CB8AC3E}">
        <p14:creationId xmlns:p14="http://schemas.microsoft.com/office/powerpoint/2010/main" val="293258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77979E-8617-4B7E-A668-CFCC729BB989}" type="datetimeFigureOut">
              <a:rPr lang="ru-RU" smtClean="0"/>
              <a:t>28.05.2024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03D348-FFAB-4303-948D-6DB3195446C4}"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50502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77979E-8617-4B7E-A668-CFCC729BB989}" type="datetimeFigureOut">
              <a:rPr lang="ru-RU" smtClean="0"/>
              <a:t>28.05.2024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03D348-FFAB-4303-948D-6DB3195446C4}" type="slidenum">
              <a:rPr lang="ru-RU" smtClean="0"/>
              <a:t>‹#›</a:t>
            </a:fld>
            <a:endParaRPr lang="ru-RU"/>
          </a:p>
        </p:txBody>
      </p:sp>
    </p:spTree>
    <p:extLst>
      <p:ext uri="{BB962C8B-B14F-4D97-AF65-F5344CB8AC3E}">
        <p14:creationId xmlns:p14="http://schemas.microsoft.com/office/powerpoint/2010/main" val="3601298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77979E-8617-4B7E-A668-CFCC729BB989}" type="datetimeFigureOut">
              <a:rPr lang="ru-RU" smtClean="0"/>
              <a:t>28.05.2024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03D348-FFAB-4303-948D-6DB3195446C4}"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0142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77979E-8617-4B7E-A668-CFCC729BB989}" type="datetimeFigureOut">
              <a:rPr lang="ru-RU" smtClean="0"/>
              <a:t>28.05.2024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03D348-FFAB-4303-948D-6DB3195446C4}" type="slidenum">
              <a:rPr lang="ru-RU" smtClean="0"/>
              <a:t>‹#›</a:t>
            </a:fld>
            <a:endParaRPr lang="ru-RU"/>
          </a:p>
        </p:txBody>
      </p:sp>
    </p:spTree>
    <p:extLst>
      <p:ext uri="{BB962C8B-B14F-4D97-AF65-F5344CB8AC3E}">
        <p14:creationId xmlns:p14="http://schemas.microsoft.com/office/powerpoint/2010/main" val="1595030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77979E-8617-4B7E-A668-CFCC729BB989}" type="datetimeFigureOut">
              <a:rPr lang="ru-RU" smtClean="0"/>
              <a:t>28.05.2024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03D348-FFAB-4303-948D-6DB3195446C4}" type="slidenum">
              <a:rPr lang="ru-RU" smtClean="0"/>
              <a:t>‹#›</a:t>
            </a:fld>
            <a:endParaRPr lang="ru-RU"/>
          </a:p>
        </p:txBody>
      </p:sp>
    </p:spTree>
    <p:extLst>
      <p:ext uri="{BB962C8B-B14F-4D97-AF65-F5344CB8AC3E}">
        <p14:creationId xmlns:p14="http://schemas.microsoft.com/office/powerpoint/2010/main" val="1722017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77979E-8617-4B7E-A668-CFCC729BB989}" type="datetimeFigureOut">
              <a:rPr lang="ru-RU" smtClean="0"/>
              <a:t>28.05.2024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03D348-FFAB-4303-948D-6DB3195446C4}" type="slidenum">
              <a:rPr lang="ru-RU" smtClean="0"/>
              <a:t>‹#›</a:t>
            </a:fld>
            <a:endParaRPr lang="ru-RU"/>
          </a:p>
        </p:txBody>
      </p:sp>
    </p:spTree>
    <p:extLst>
      <p:ext uri="{BB962C8B-B14F-4D97-AF65-F5344CB8AC3E}">
        <p14:creationId xmlns:p14="http://schemas.microsoft.com/office/powerpoint/2010/main" val="1403449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20680"/>
            <a:ext cx="10972080" cy="1250280"/>
          </a:xfrm>
          <a:prstGeom prst="rect">
            <a:avLst/>
          </a:prstGeom>
        </p:spPr>
        <p:txBody>
          <a:bodyPr lIns="0" tIns="0" rIns="0" bIns="0" anchor="ctr">
            <a:spAutoFit/>
          </a:bodyPr>
          <a:lstStyle/>
          <a:p>
            <a:pPr algn="ctr"/>
            <a:endParaRPr lang="ru-RU" sz="4400" b="0" strike="noStrike" spc="-1">
              <a:latin typeface="Arial"/>
            </a:endParaRPr>
          </a:p>
        </p:txBody>
      </p:sp>
      <p:sp>
        <p:nvSpPr>
          <p:cNvPr id="3" name="PlaceHolder 2"/>
          <p:cNvSpPr>
            <a:spLocks noGrp="1"/>
          </p:cNvSpPr>
          <p:nvPr>
            <p:ph type="subTitle"/>
          </p:nvPr>
        </p:nvSpPr>
        <p:spPr>
          <a:xfrm>
            <a:off x="609480" y="1604520"/>
            <a:ext cx="5353920" cy="3976920"/>
          </a:xfrm>
          <a:prstGeom prst="rect">
            <a:avLst/>
          </a:prstGeom>
        </p:spPr>
        <p:txBody>
          <a:bodyPr lIns="0" tIns="0" rIns="0" bIns="0" anchor="ctr">
            <a:spAutoFit/>
          </a:bodyPr>
          <a:lstStyle/>
          <a:p>
            <a:pPr algn="ctr"/>
            <a:endParaRPr lang="ru-RU" sz="3200" b="0" strike="noStrike" spc="-1">
              <a:latin typeface="Arial"/>
            </a:endParaRPr>
          </a:p>
        </p:txBody>
      </p:sp>
    </p:spTree>
    <p:extLst>
      <p:ext uri="{BB962C8B-B14F-4D97-AF65-F5344CB8AC3E}">
        <p14:creationId xmlns:p14="http://schemas.microsoft.com/office/powerpoint/2010/main" val="1543385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28811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0448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77979E-8617-4B7E-A668-CFCC729BB989}" type="datetimeFigureOut">
              <a:rPr lang="ru-RU" smtClean="0"/>
              <a:t>28.05.2024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03D348-FFAB-4303-948D-6DB3195446C4}" type="slidenum">
              <a:rPr lang="ru-RU" smtClean="0"/>
              <a:t>‹#›</a:t>
            </a:fld>
            <a:endParaRPr lang="ru-RU"/>
          </a:p>
        </p:txBody>
      </p:sp>
    </p:spTree>
    <p:extLst>
      <p:ext uri="{BB962C8B-B14F-4D97-AF65-F5344CB8AC3E}">
        <p14:creationId xmlns:p14="http://schemas.microsoft.com/office/powerpoint/2010/main" val="3828215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33869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22083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8373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8746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119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34326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3072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19167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67069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896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77979E-8617-4B7E-A668-CFCC729BB989}" type="datetimeFigureOut">
              <a:rPr lang="ru-RU" smtClean="0"/>
              <a:t>28.05.2024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03D348-FFAB-4303-948D-6DB3195446C4}" type="slidenum">
              <a:rPr lang="ru-RU" smtClean="0"/>
              <a:t>‹#›</a:t>
            </a:fld>
            <a:endParaRPr lang="ru-RU"/>
          </a:p>
        </p:txBody>
      </p:sp>
    </p:spTree>
    <p:extLst>
      <p:ext uri="{BB962C8B-B14F-4D97-AF65-F5344CB8AC3E}">
        <p14:creationId xmlns:p14="http://schemas.microsoft.com/office/powerpoint/2010/main" val="6789901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65830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3433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81230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33647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88339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2187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92632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9411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6524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9768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77979E-8617-4B7E-A668-CFCC729BB989}" type="datetimeFigureOut">
              <a:rPr lang="ru-RU" smtClean="0"/>
              <a:t>28.05.2024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03D348-FFAB-4303-948D-6DB3195446C4}" type="slidenum">
              <a:rPr lang="ru-RU" smtClean="0"/>
              <a:t>‹#›</a:t>
            </a:fld>
            <a:endParaRPr lang="ru-RU"/>
          </a:p>
        </p:txBody>
      </p:sp>
    </p:spTree>
    <p:extLst>
      <p:ext uri="{BB962C8B-B14F-4D97-AF65-F5344CB8AC3E}">
        <p14:creationId xmlns:p14="http://schemas.microsoft.com/office/powerpoint/2010/main" val="44070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77979E-8617-4B7E-A668-CFCC729BB989}" type="datetimeFigureOut">
              <a:rPr lang="ru-RU" smtClean="0"/>
              <a:t>28.05.2024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703D348-FFAB-4303-948D-6DB3195446C4}" type="slidenum">
              <a:rPr lang="ru-RU" smtClean="0"/>
              <a:t>‹#›</a:t>
            </a:fld>
            <a:endParaRPr lang="ru-RU"/>
          </a:p>
        </p:txBody>
      </p:sp>
    </p:spTree>
    <p:extLst>
      <p:ext uri="{BB962C8B-B14F-4D97-AF65-F5344CB8AC3E}">
        <p14:creationId xmlns:p14="http://schemas.microsoft.com/office/powerpoint/2010/main" val="379731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77979E-8617-4B7E-A668-CFCC729BB989}" type="datetimeFigureOut">
              <a:rPr lang="ru-RU" smtClean="0"/>
              <a:t>28.05.2024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703D348-FFAB-4303-948D-6DB3195446C4}" type="slidenum">
              <a:rPr lang="ru-RU" smtClean="0"/>
              <a:t>‹#›</a:t>
            </a:fld>
            <a:endParaRPr lang="ru-RU"/>
          </a:p>
        </p:txBody>
      </p:sp>
    </p:spTree>
    <p:extLst>
      <p:ext uri="{BB962C8B-B14F-4D97-AF65-F5344CB8AC3E}">
        <p14:creationId xmlns:p14="http://schemas.microsoft.com/office/powerpoint/2010/main" val="256444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7979E-8617-4B7E-A668-CFCC729BB989}" type="datetimeFigureOut">
              <a:rPr lang="ru-RU" smtClean="0"/>
              <a:t>28.05.2024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703D348-FFAB-4303-948D-6DB3195446C4}" type="slidenum">
              <a:rPr lang="ru-RU" smtClean="0"/>
              <a:t>‹#›</a:t>
            </a:fld>
            <a:endParaRPr lang="ru-RU"/>
          </a:p>
        </p:txBody>
      </p:sp>
    </p:spTree>
    <p:extLst>
      <p:ext uri="{BB962C8B-B14F-4D97-AF65-F5344CB8AC3E}">
        <p14:creationId xmlns:p14="http://schemas.microsoft.com/office/powerpoint/2010/main" val="139703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77979E-8617-4B7E-A668-CFCC729BB989}" type="datetimeFigureOut">
              <a:rPr lang="ru-RU" smtClean="0"/>
              <a:t>28.05.2024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03D348-FFAB-4303-948D-6DB3195446C4}" type="slidenum">
              <a:rPr lang="ru-RU" smtClean="0"/>
              <a:t>‹#›</a:t>
            </a:fld>
            <a:endParaRPr lang="ru-RU"/>
          </a:p>
        </p:txBody>
      </p:sp>
    </p:spTree>
    <p:extLst>
      <p:ext uri="{BB962C8B-B14F-4D97-AF65-F5344CB8AC3E}">
        <p14:creationId xmlns:p14="http://schemas.microsoft.com/office/powerpoint/2010/main" val="288482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77979E-8617-4B7E-A668-CFCC729BB989}" type="datetimeFigureOut">
              <a:rPr lang="ru-RU" smtClean="0"/>
              <a:t>28.05.2024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03D348-FFAB-4303-948D-6DB3195446C4}" type="slidenum">
              <a:rPr lang="ru-RU" smtClean="0"/>
              <a:t>‹#›</a:t>
            </a:fld>
            <a:endParaRPr lang="ru-RU"/>
          </a:p>
        </p:txBody>
      </p:sp>
    </p:spTree>
    <p:extLst>
      <p:ext uri="{BB962C8B-B14F-4D97-AF65-F5344CB8AC3E}">
        <p14:creationId xmlns:p14="http://schemas.microsoft.com/office/powerpoint/2010/main" val="342787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77979E-8617-4B7E-A668-CFCC729BB989}" type="datetimeFigureOut">
              <a:rPr lang="ru-RU" smtClean="0"/>
              <a:t>28.05.2024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703D348-FFAB-4303-948D-6DB3195446C4}" type="slidenum">
              <a:rPr lang="ru-RU" smtClean="0"/>
              <a:t>‹#›</a:t>
            </a:fld>
            <a:endParaRPr lang="ru-RU"/>
          </a:p>
        </p:txBody>
      </p:sp>
    </p:spTree>
    <p:extLst>
      <p:ext uri="{BB962C8B-B14F-4D97-AF65-F5344CB8AC3E}">
        <p14:creationId xmlns:p14="http://schemas.microsoft.com/office/powerpoint/2010/main" val="222637362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1469270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D5258-A163-401D-96DB-87DED250BE9F}" type="datetimeFigureOut">
              <a:rPr lang="ru-RU" smtClean="0">
                <a:solidFill>
                  <a:prstClr val="black">
                    <a:tint val="75000"/>
                  </a:prstClr>
                </a:solidFill>
              </a:rPr>
              <a:pPr/>
              <a:t>28.05.2024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5087A-C1D4-4B9C-BED9-C1D98FFDAA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814731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650844" y="1450296"/>
            <a:ext cx="10890312" cy="250121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gn="ctr"/>
            <a:r>
              <a:rPr lang="ru-RU" sz="2800" b="1" dirty="0">
                <a:latin typeface="Times New Roman" panose="02020603050405020304" pitchFamily="18" charset="0"/>
                <a:cs typeface="Times New Roman" panose="02020603050405020304" pitchFamily="18" charset="0"/>
              </a:rPr>
              <a:t>ҚАЗАҚСТАН РЕСПУБЛИКАСЫНЫҢ </a:t>
            </a:r>
            <a:r>
              <a:rPr lang="ru-RU" sz="2800" b="1" dirty="0" smtClean="0">
                <a:latin typeface="Times New Roman" panose="02020603050405020304" pitchFamily="18" charset="0"/>
                <a:cs typeface="Times New Roman" panose="02020603050405020304" pitchFamily="18" charset="0"/>
              </a:rPr>
              <a:t>                                                    ОРТА </a:t>
            </a:r>
            <a:r>
              <a:rPr lang="ru-RU" sz="2800" b="1" dirty="0">
                <a:latin typeface="Times New Roman" panose="02020603050405020304" pitchFamily="18" charset="0"/>
                <a:cs typeface="Times New Roman" panose="02020603050405020304" pitchFamily="18" charset="0"/>
              </a:rPr>
              <a:t>БІЛІМ БЕРУ </a:t>
            </a:r>
            <a:r>
              <a:rPr lang="ru-RU" sz="2800" b="1" dirty="0" smtClean="0">
                <a:latin typeface="Times New Roman" panose="02020603050405020304" pitchFamily="18" charset="0"/>
                <a:cs typeface="Times New Roman" panose="02020603050405020304" pitchFamily="18" charset="0"/>
              </a:rPr>
              <a:t>ҰЙЫМДАРЫНДАҒЫ                                            </a:t>
            </a:r>
            <a:r>
              <a:rPr lang="ru-RU" sz="2800" b="1" dirty="0">
                <a:latin typeface="Times New Roman" panose="02020603050405020304" pitchFamily="18" charset="0"/>
                <a:cs typeface="Times New Roman" panose="02020603050405020304" pitchFamily="18" charset="0"/>
              </a:rPr>
              <a:t>МЕКТЕП ФОРМАСЫ</a:t>
            </a:r>
          </a:p>
          <a:p>
            <a:pPr algn="ctr">
              <a:lnSpc>
                <a:spcPct val="160000"/>
              </a:lnSpc>
            </a:pPr>
            <a:endParaRPr lang="ru-RU" sz="2800" spc="-1" dirty="0">
              <a:solidFill>
                <a:srgbClr val="0070C0"/>
              </a:solidFill>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1577251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09421"/>
            <a:ext cx="12191999" cy="369332"/>
          </a:xfrm>
          <a:prstGeom prst="rect">
            <a:avLst/>
          </a:prstGeom>
          <a:solidFill>
            <a:schemeClr val="accent1"/>
          </a:solidFill>
          <a:ln>
            <a:solidFill>
              <a:srgbClr val="00B0F0"/>
            </a:solidFill>
          </a:ln>
        </p:spPr>
        <p:txBody>
          <a:bodyPr wrap="square">
            <a:spAutoFit/>
          </a:bodyPr>
          <a:lstStyle/>
          <a:p>
            <a:pPr algn="ctr"/>
            <a:r>
              <a:rPr lang="kk-KZ" b="1" dirty="0">
                <a:latin typeface="Arial" panose="020B0604020202020204" pitchFamily="34" charset="0"/>
                <a:cs typeface="Arial" panose="020B0604020202020204" pitchFamily="34" charset="0"/>
              </a:rPr>
              <a:t>ЗАҢНАМА НОРМАЛАРЫ</a:t>
            </a:r>
            <a:endParaRPr lang="ru-RU" dirty="0">
              <a:latin typeface="Arial" panose="020B0604020202020204" pitchFamily="34" charset="0"/>
              <a:cs typeface="Arial" panose="020B0604020202020204" pitchFamily="34" charset="0"/>
            </a:endParaRPr>
          </a:p>
        </p:txBody>
      </p:sp>
      <p:sp>
        <p:nvSpPr>
          <p:cNvPr id="6" name="Прямоугольник 5"/>
          <p:cNvSpPr/>
          <p:nvPr/>
        </p:nvSpPr>
        <p:spPr>
          <a:xfrm>
            <a:off x="459283" y="852698"/>
            <a:ext cx="10835408" cy="5570756"/>
          </a:xfrm>
          <a:prstGeom prst="rect">
            <a:avLst/>
          </a:prstGeom>
        </p:spPr>
        <p:txBody>
          <a:bodyPr wrap="square">
            <a:spAutoFit/>
          </a:bodyPr>
          <a:lstStyle/>
          <a:p>
            <a:pPr marL="342900" indent="-342900">
              <a:buFont typeface="+mj-lt"/>
              <a:buAutoNum type="arabicPeriod"/>
            </a:pPr>
            <a:r>
              <a:rPr lang="kk-KZ" b="1" dirty="0">
                <a:solidFill>
                  <a:srgbClr val="FF0000"/>
                </a:solidFill>
                <a:latin typeface="Times New Roman" panose="02020603050405020304" pitchFamily="18" charset="0"/>
                <a:cs typeface="Times New Roman" panose="02020603050405020304" pitchFamily="18" charset="0"/>
              </a:rPr>
              <a:t>ҚР </a:t>
            </a:r>
            <a:r>
              <a:rPr lang="ru-RU" b="1" dirty="0">
                <a:solidFill>
                  <a:srgbClr val="FF0000"/>
                </a:solidFill>
                <a:latin typeface="Times New Roman" panose="02020603050405020304" pitchFamily="18" charset="0"/>
                <a:cs typeface="Times New Roman" panose="02020603050405020304" pitchFamily="18" charset="0"/>
              </a:rPr>
              <a:t>«</a:t>
            </a:r>
            <a:r>
              <a:rPr lang="kk-KZ" b="1" dirty="0">
                <a:solidFill>
                  <a:srgbClr val="FF0000"/>
                </a:solidFill>
                <a:latin typeface="Times New Roman" panose="02020603050405020304" pitchFamily="18" charset="0"/>
                <a:cs typeface="Times New Roman" panose="02020603050405020304" pitchFamily="18" charset="0"/>
              </a:rPr>
              <a:t>Білім туралы</a:t>
            </a:r>
            <a:r>
              <a:rPr lang="ru-RU" b="1" dirty="0">
                <a:solidFill>
                  <a:srgbClr val="FF0000"/>
                </a:solidFill>
                <a:latin typeface="Times New Roman" panose="02020603050405020304" pitchFamily="18" charset="0"/>
                <a:cs typeface="Times New Roman" panose="02020603050405020304" pitchFamily="18" charset="0"/>
              </a:rPr>
              <a:t>»</a:t>
            </a:r>
            <a:r>
              <a:rPr lang="kk-KZ" b="1" dirty="0">
                <a:solidFill>
                  <a:srgbClr val="FF0000"/>
                </a:solidFill>
                <a:latin typeface="Times New Roman" panose="02020603050405020304" pitchFamily="18" charset="0"/>
                <a:cs typeface="Times New Roman" panose="02020603050405020304" pitchFamily="18" charset="0"/>
              </a:rPr>
              <a:t> Заңы:</a:t>
            </a:r>
          </a:p>
          <a:p>
            <a:pPr lvl="0">
              <a:spcAft>
                <a:spcPts val="0"/>
              </a:spcAft>
            </a:pPr>
            <a:r>
              <a:rPr lang="en-US" b="1" dirty="0">
                <a:solidFill>
                  <a:srgbClr val="0070C0"/>
                </a:solidFill>
                <a:latin typeface="Times New Roman" panose="02020603050405020304" pitchFamily="18" charset="0"/>
                <a:cs typeface="Times New Roman" panose="02020603050405020304" pitchFamily="18" charset="0"/>
              </a:rPr>
              <a:t>     </a:t>
            </a:r>
            <a:r>
              <a:rPr lang="kk-KZ" b="1" dirty="0">
                <a:latin typeface="Times New Roman" panose="02020603050405020304" pitchFamily="18" charset="0"/>
                <a:cs typeface="Times New Roman" panose="02020603050405020304" pitchFamily="18" charset="0"/>
              </a:rPr>
              <a:t>5 бап. Білім беру саласындағы уәкілетті органның құзыреті</a:t>
            </a:r>
          </a:p>
          <a:p>
            <a:pPr lvl="0" indent="265113" algn="just">
              <a:spcAft>
                <a:spcPts val="0"/>
              </a:spcAft>
            </a:pPr>
            <a:r>
              <a:rPr lang="kk-KZ" b="1" dirty="0">
                <a:latin typeface="Times New Roman" panose="02020603050405020304" pitchFamily="18" charset="0"/>
                <a:cs typeface="Times New Roman" panose="02020603050405020304" pitchFamily="18" charset="0"/>
              </a:rPr>
              <a:t>14-1-тармақ) орта білім беру ұйымдары үшін міндетті мектеп формасына қойылатын талаптарды әзірлейді және бекітеді;</a:t>
            </a:r>
          </a:p>
          <a:p>
            <a:pPr indent="265113" algn="just"/>
            <a:r>
              <a:rPr lang="ru-RU" b="1" dirty="0">
                <a:latin typeface="Times New Roman" panose="02020603050405020304" pitchFamily="18" charset="0"/>
                <a:cs typeface="Times New Roman" panose="02020603050405020304" pitchFamily="18" charset="0"/>
              </a:rPr>
              <a:t>49 </a:t>
            </a:r>
            <a:r>
              <a:rPr lang="ru-RU" b="1" dirty="0" err="1">
                <a:latin typeface="Times New Roman" panose="02020603050405020304" pitchFamily="18" charset="0"/>
                <a:cs typeface="Times New Roman" panose="02020603050405020304" pitchFamily="18" charset="0"/>
              </a:rPr>
              <a:t>бап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Ата-аналардың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және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өзге</a:t>
            </a:r>
            <a:r>
              <a:rPr lang="ru-RU" b="1" dirty="0">
                <a:latin typeface="Times New Roman" panose="02020603050405020304" pitchFamily="18" charset="0"/>
                <a:cs typeface="Times New Roman" panose="02020603050405020304" pitchFamily="18" charset="0"/>
              </a:rPr>
              <a:t> де </a:t>
            </a:r>
            <a:r>
              <a:rPr lang="ru-RU" b="1" dirty="0" err="1">
                <a:latin typeface="Times New Roman" panose="02020603050405020304" pitchFamily="18" charset="0"/>
                <a:cs typeface="Times New Roman" panose="02020603050405020304" pitchFamily="18" charset="0"/>
              </a:rPr>
              <a:t>заңды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өкілдердің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құқықтары</a:t>
            </a:r>
            <a:r>
              <a:rPr lang="ru-RU" b="1" dirty="0">
                <a:latin typeface="Times New Roman" panose="02020603050405020304" pitchFamily="18" charset="0"/>
                <a:cs typeface="Times New Roman" panose="02020603050405020304" pitchFamily="18" charset="0"/>
              </a:rPr>
              <a:t> мен </a:t>
            </a:r>
            <a:r>
              <a:rPr lang="ru-RU" b="1" dirty="0" err="1">
                <a:latin typeface="Times New Roman" panose="02020603050405020304" pitchFamily="18" charset="0"/>
                <a:cs typeface="Times New Roman" panose="02020603050405020304" pitchFamily="18" charset="0"/>
              </a:rPr>
              <a:t>міндеттері</a:t>
            </a:r>
            <a:endParaRPr lang="ru-RU" b="1" dirty="0">
              <a:latin typeface="Times New Roman" panose="02020603050405020304" pitchFamily="18" charset="0"/>
              <a:cs typeface="Times New Roman" panose="02020603050405020304" pitchFamily="18" charset="0"/>
            </a:endParaRPr>
          </a:p>
          <a:p>
            <a:pPr indent="265113" algn="just"/>
            <a:r>
              <a:rPr lang="ru-RU" b="1" dirty="0">
                <a:latin typeface="Times New Roman" panose="02020603050405020304" pitchFamily="18" charset="0"/>
                <a:cs typeface="Times New Roman" panose="02020603050405020304" pitchFamily="18" charset="0"/>
              </a:rPr>
              <a:t>2. </a:t>
            </a:r>
            <a:r>
              <a:rPr lang="ru-RU" b="1" dirty="0" err="1">
                <a:latin typeface="Times New Roman" panose="02020603050405020304" pitchFamily="18" charset="0"/>
                <a:cs typeface="Times New Roman" panose="02020603050405020304" pitchFamily="18" charset="0"/>
              </a:rPr>
              <a:t>Ата-аналар</a:t>
            </a:r>
            <a:r>
              <a:rPr lang="ru-RU" b="1" dirty="0">
                <a:latin typeface="Times New Roman" panose="02020603050405020304" pitchFamily="18" charset="0"/>
                <a:cs typeface="Times New Roman" panose="02020603050405020304" pitchFamily="18" charset="0"/>
              </a:rPr>
              <a:t> мен </a:t>
            </a:r>
            <a:r>
              <a:rPr lang="ru-RU" b="1" dirty="0" err="1">
                <a:latin typeface="Times New Roman" panose="02020603050405020304" pitchFamily="18" charset="0"/>
                <a:cs typeface="Times New Roman" panose="02020603050405020304" pitchFamily="18" charset="0"/>
              </a:rPr>
              <a:t>өзге</a:t>
            </a:r>
            <a:r>
              <a:rPr lang="ru-RU" b="1" dirty="0">
                <a:latin typeface="Times New Roman" panose="02020603050405020304" pitchFamily="18" charset="0"/>
                <a:cs typeface="Times New Roman" panose="02020603050405020304" pitchFamily="18" charset="0"/>
              </a:rPr>
              <a:t> де </a:t>
            </a:r>
            <a:r>
              <a:rPr lang="ru-RU" b="1" dirty="0" err="1">
                <a:latin typeface="Times New Roman" panose="02020603050405020304" pitchFamily="18" charset="0"/>
                <a:cs typeface="Times New Roman" panose="02020603050405020304" pitchFamily="18" charset="0"/>
              </a:rPr>
              <a:t>заңды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өкілдер</a:t>
            </a:r>
            <a:r>
              <a:rPr lang="ru-RU" b="1" dirty="0">
                <a:latin typeface="Times New Roman" panose="02020603050405020304" pitchFamily="18" charset="0"/>
                <a:cs typeface="Times New Roman" panose="02020603050405020304" pitchFamily="18" charset="0"/>
              </a:rPr>
              <a:t>:</a:t>
            </a:r>
          </a:p>
          <a:p>
            <a:pPr indent="265113" algn="just"/>
            <a:r>
              <a:rPr lang="ru-RU" b="1" dirty="0">
                <a:latin typeface="Times New Roman" panose="02020603050405020304" pitchFamily="18" charset="0"/>
                <a:cs typeface="Times New Roman" panose="02020603050405020304" pitchFamily="18" charset="0"/>
              </a:rPr>
              <a:t>6) </a:t>
            </a:r>
            <a:r>
              <a:rPr lang="ru-RU" b="1" dirty="0" err="1">
                <a:latin typeface="Times New Roman" panose="02020603050405020304" pitchFamily="18" charset="0"/>
                <a:cs typeface="Times New Roman" panose="02020603050405020304" pitchFamily="18" charset="0"/>
              </a:rPr>
              <a:t>білім</a:t>
            </a:r>
            <a:r>
              <a:rPr lang="ru-RU" b="1" dirty="0">
                <a:latin typeface="Times New Roman" panose="02020603050405020304" pitchFamily="18" charset="0"/>
                <a:cs typeface="Times New Roman" panose="02020603050405020304" pitchFamily="18" charset="0"/>
              </a:rPr>
              <a:t> беру </a:t>
            </a:r>
            <a:r>
              <a:rPr lang="ru-RU" b="1" dirty="0" err="1">
                <a:latin typeface="Times New Roman" panose="02020603050405020304" pitchFamily="18" charset="0"/>
                <a:cs typeface="Times New Roman" panose="02020603050405020304" pitchFamily="18" charset="0"/>
              </a:rPr>
              <a:t>саласындағы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уәкілетті</a:t>
            </a:r>
            <a:r>
              <a:rPr lang="ru-RU" b="1" dirty="0">
                <a:latin typeface="Times New Roman" panose="02020603050405020304" pitchFamily="18" charset="0"/>
                <a:cs typeface="Times New Roman" panose="02020603050405020304" pitchFamily="18" charset="0"/>
              </a:rPr>
              <a:t> орган </a:t>
            </a:r>
            <a:r>
              <a:rPr lang="ru-RU" b="1" dirty="0" err="1">
                <a:latin typeface="Times New Roman" panose="02020603050405020304" pitchFamily="18" charset="0"/>
                <a:cs typeface="Times New Roman" panose="02020603050405020304" pitchFamily="18" charset="0"/>
              </a:rPr>
              <a:t>белгілеген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міндетті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мектеп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формасына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қойылатын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талаптарды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орындау</a:t>
            </a:r>
            <a:r>
              <a:rPr lang="ru-RU" b="1" dirty="0">
                <a:latin typeface="Times New Roman" panose="02020603050405020304" pitchFamily="18" charset="0"/>
                <a:cs typeface="Times New Roman" panose="02020603050405020304" pitchFamily="18" charset="0"/>
              </a:rPr>
              <a:t>;</a:t>
            </a:r>
          </a:p>
          <a:p>
            <a:pPr indent="265113" algn="just"/>
            <a:r>
              <a:rPr lang="ru-RU" b="1" dirty="0">
                <a:latin typeface="Times New Roman" panose="02020603050405020304" pitchFamily="18" charset="0"/>
                <a:cs typeface="Times New Roman" panose="02020603050405020304" pitchFamily="18" charset="0"/>
              </a:rPr>
              <a:t>7) </a:t>
            </a:r>
            <a:r>
              <a:rPr lang="ru-RU" b="1" dirty="0" err="1">
                <a:latin typeface="Times New Roman" panose="02020603050405020304" pitchFamily="18" charset="0"/>
                <a:cs typeface="Times New Roman" panose="02020603050405020304" pitchFamily="18" charset="0"/>
              </a:rPr>
              <a:t>білім</a:t>
            </a:r>
            <a:r>
              <a:rPr lang="ru-RU" b="1" dirty="0">
                <a:latin typeface="Times New Roman" panose="02020603050405020304" pitchFamily="18" charset="0"/>
                <a:cs typeface="Times New Roman" panose="02020603050405020304" pitchFamily="18" charset="0"/>
              </a:rPr>
              <a:t> беру </a:t>
            </a:r>
            <a:r>
              <a:rPr lang="ru-RU" b="1" dirty="0" err="1">
                <a:latin typeface="Times New Roman" panose="02020603050405020304" pitchFamily="18" charset="0"/>
                <a:cs typeface="Times New Roman" panose="02020603050405020304" pitchFamily="18" charset="0"/>
              </a:rPr>
              <a:t>ұйымында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белгіленген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киім</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нысанын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сақтау</a:t>
            </a:r>
            <a:r>
              <a:rPr lang="ru-RU" b="1" dirty="0">
                <a:latin typeface="Times New Roman" panose="02020603050405020304" pitchFamily="18" charset="0"/>
                <a:cs typeface="Times New Roman" panose="02020603050405020304" pitchFamily="18" charset="0"/>
              </a:rPr>
              <a:t>.</a:t>
            </a:r>
          </a:p>
          <a:p>
            <a:pPr indent="265113" algn="just"/>
            <a:endParaRPr lang="ru-RU" dirty="0">
              <a:solidFill>
                <a:srgbClr val="00206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2. </a:t>
            </a:r>
            <a:r>
              <a:rPr lang="ru-RU" b="1" dirty="0" err="1">
                <a:solidFill>
                  <a:srgbClr val="FF0000"/>
                </a:solidFill>
                <a:latin typeface="Times New Roman" panose="02020603050405020304" pitchFamily="18" charset="0"/>
                <a:cs typeface="Times New Roman" panose="02020603050405020304" pitchFamily="18" charset="0"/>
              </a:rPr>
              <a:t>Заң</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Діни</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қызмет</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және</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діни</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бірлестіктер</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туралы</a:t>
            </a:r>
            <a:r>
              <a:rPr lang="ru-RU" b="1" dirty="0">
                <a:solidFill>
                  <a:srgbClr val="FF0000"/>
                </a:solidFill>
                <a:latin typeface="Times New Roman" panose="02020603050405020304" pitchFamily="18" charset="0"/>
                <a:cs typeface="Times New Roman" panose="02020603050405020304" pitchFamily="18" charset="0"/>
              </a:rPr>
              <a:t>»</a:t>
            </a:r>
          </a:p>
          <a:p>
            <a:pPr fontAlgn="base"/>
            <a:r>
              <a:rPr lang="en-US" b="1"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3 </a:t>
            </a:r>
            <a:r>
              <a:rPr lang="ru-RU" b="1" dirty="0" err="1">
                <a:latin typeface="Times New Roman" panose="02020603050405020304" pitchFamily="18" charset="0"/>
                <a:cs typeface="Times New Roman" panose="02020603050405020304" pitchFamily="18" charset="0"/>
              </a:rPr>
              <a:t>бап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Мемлекет</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және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дін</a:t>
            </a:r>
            <a:endParaRPr lang="ru-RU" b="1" dirty="0">
              <a:latin typeface="Times New Roman" panose="02020603050405020304" pitchFamily="18" charset="0"/>
              <a:cs typeface="Times New Roman" panose="02020603050405020304" pitchFamily="18" charset="0"/>
            </a:endParaRPr>
          </a:p>
          <a:p>
            <a:pPr algn="just" fontAlgn="base"/>
            <a:r>
              <a:rPr lang="ru-RU" b="1" dirty="0">
                <a:latin typeface="Times New Roman" panose="02020603050405020304" pitchFamily="18" charset="0"/>
                <a:cs typeface="Times New Roman" panose="02020603050405020304" pitchFamily="18" charset="0"/>
              </a:rPr>
              <a:t>     4. </a:t>
            </a:r>
            <a:r>
              <a:rPr lang="ru-RU" b="1" dirty="0" err="1">
                <a:latin typeface="Times New Roman" panose="02020603050405020304" pitchFamily="18" charset="0"/>
                <a:cs typeface="Times New Roman" panose="02020603050405020304" pitchFamily="18" charset="0"/>
              </a:rPr>
              <a:t>Рухани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діни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білім</a:t>
            </a:r>
            <a:r>
              <a:rPr lang="ru-RU" b="1" dirty="0">
                <a:latin typeface="Times New Roman" panose="02020603050405020304" pitchFamily="18" charset="0"/>
                <a:cs typeface="Times New Roman" panose="02020603050405020304" pitchFamily="18" charset="0"/>
              </a:rPr>
              <a:t> беру </a:t>
            </a:r>
            <a:r>
              <a:rPr lang="ru-RU" b="1" dirty="0" err="1">
                <a:latin typeface="Times New Roman" panose="02020603050405020304" pitchFamily="18" charset="0"/>
                <a:cs typeface="Times New Roman" panose="02020603050405020304" pitchFamily="18" charset="0"/>
              </a:rPr>
              <a:t>ұйымдарын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қоспағанда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Қазақстан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Республикасында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білім</a:t>
            </a:r>
            <a:r>
              <a:rPr lang="ru-RU" b="1" dirty="0">
                <a:latin typeface="Times New Roman" panose="02020603050405020304" pitchFamily="18" charset="0"/>
                <a:cs typeface="Times New Roman" panose="02020603050405020304" pitchFamily="18" charset="0"/>
              </a:rPr>
              <a:t> беру мен </a:t>
            </a:r>
            <a:r>
              <a:rPr lang="ru-RU" b="1" dirty="0" err="1">
                <a:latin typeface="Times New Roman" panose="02020603050405020304" pitchFamily="18" charset="0"/>
                <a:cs typeface="Times New Roman" panose="02020603050405020304" pitchFamily="18" charset="0"/>
              </a:rPr>
              <a:t>тәрбиелеу</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жүйесі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дін</a:t>
            </a:r>
            <a:r>
              <a:rPr lang="ru-RU" b="1" dirty="0">
                <a:latin typeface="Times New Roman" panose="02020603050405020304" pitchFamily="18" charset="0"/>
                <a:cs typeface="Times New Roman" panose="02020603050405020304" pitchFamily="18" charset="0"/>
              </a:rPr>
              <a:t> мен </a:t>
            </a:r>
            <a:r>
              <a:rPr lang="ru-RU" b="1" dirty="0" err="1">
                <a:latin typeface="Times New Roman" panose="02020603050405020304" pitchFamily="18" charset="0"/>
                <a:cs typeface="Times New Roman" panose="02020603050405020304" pitchFamily="18" charset="0"/>
              </a:rPr>
              <a:t>діни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бірлестіктерден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бөлінген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және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зайырлы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сипатта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болады</a:t>
            </a:r>
            <a:r>
              <a:rPr lang="ru-RU" b="1" dirty="0">
                <a:latin typeface="Times New Roman" panose="02020603050405020304" pitchFamily="18" charset="0"/>
                <a:cs typeface="Times New Roman" panose="02020603050405020304" pitchFamily="18" charset="0"/>
              </a:rPr>
              <a:t>.</a:t>
            </a:r>
          </a:p>
          <a:p>
            <a:pPr fontAlgn="base"/>
            <a:endParaRPr lang="ru-RU" b="1" dirty="0">
              <a:solidFill>
                <a:srgbClr val="FF0000"/>
              </a:solidFill>
              <a:latin typeface="Times New Roman" panose="02020603050405020304" pitchFamily="18" charset="0"/>
              <a:cs typeface="Times New Roman" panose="02020603050405020304" pitchFamily="18" charset="0"/>
            </a:endParaRPr>
          </a:p>
          <a:p>
            <a:pPr lvl="0" fontAlgn="base"/>
            <a:r>
              <a:rPr lang="en-US" b="1" dirty="0">
                <a:solidFill>
                  <a:srgbClr val="FF0000"/>
                </a:solidFill>
                <a:latin typeface="Times New Roman" panose="02020603050405020304" pitchFamily="18" charset="0"/>
                <a:cs typeface="Times New Roman" panose="02020603050405020304" pitchFamily="18" charset="0"/>
              </a:rPr>
              <a:t>3. </a:t>
            </a:r>
            <a:r>
              <a:rPr lang="kk-KZ" b="1" dirty="0">
                <a:solidFill>
                  <a:srgbClr val="FF0000"/>
                </a:solidFill>
                <a:latin typeface="Times New Roman" panose="02020603050405020304" pitchFamily="18" charset="0"/>
                <a:cs typeface="Times New Roman" panose="02020603050405020304" pitchFamily="18" charset="0"/>
              </a:rPr>
              <a:t>«Неке (ерлі-зайыптылық) және отбасы туралы» Қазақстан Республикасының Кодексі</a:t>
            </a:r>
          </a:p>
          <a:p>
            <a:pPr lvl="0" algn="just" fontAlgn="base"/>
            <a:r>
              <a:rPr lang="en-US" b="1" dirty="0">
                <a:latin typeface="Times New Roman" panose="02020603050405020304" pitchFamily="18" charset="0"/>
                <a:cs typeface="Times New Roman" panose="02020603050405020304" pitchFamily="18" charset="0"/>
              </a:rPr>
              <a:t>      </a:t>
            </a:r>
            <a:r>
              <a:rPr lang="kk-KZ" b="1" dirty="0">
                <a:latin typeface="Times New Roman" panose="02020603050405020304" pitchFamily="18" charset="0"/>
                <a:cs typeface="Times New Roman" panose="02020603050405020304" pitchFamily="18" charset="0"/>
              </a:rPr>
              <a:t> 70 бап. Ата-аналардың баланы тәрбиелеу және оған білім беру жөніндегі құқықтары мен міндеттері. А</a:t>
            </a:r>
            <a:r>
              <a:rPr lang="ru-RU" b="1" dirty="0">
                <a:latin typeface="Times New Roman" panose="02020603050405020304" pitchFamily="18" charset="0"/>
                <a:cs typeface="Times New Roman" panose="02020603050405020304" pitchFamily="18" charset="0"/>
              </a:rPr>
              <a:t>та-</a:t>
            </a:r>
            <a:r>
              <a:rPr lang="ru-RU" b="1" dirty="0" err="1">
                <a:latin typeface="Times New Roman" panose="02020603050405020304" pitchFamily="18" charset="0"/>
                <a:cs typeface="Times New Roman" panose="02020603050405020304" pitchFamily="18" charset="0"/>
              </a:rPr>
              <a:t>аналар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баланың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міндетті</a:t>
            </a:r>
            <a:r>
              <a:rPr lang="ru-RU" b="1" dirty="0">
                <a:latin typeface="Times New Roman" panose="02020603050405020304" pitchFamily="18" charset="0"/>
                <a:cs typeface="Times New Roman" panose="02020603050405020304" pitchFamily="18" charset="0"/>
              </a:rPr>
              <a:t> орта </a:t>
            </a:r>
            <a:r>
              <a:rPr lang="ru-RU" b="1" dirty="0" err="1">
                <a:latin typeface="Times New Roman" panose="02020603050405020304" pitchFamily="18" charset="0"/>
                <a:cs typeface="Times New Roman" panose="02020603050405020304" pitchFamily="18" charset="0"/>
              </a:rPr>
              <a:t>білім</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алуын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қамтамасыз</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етуге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міндетті</a:t>
            </a:r>
            <a:r>
              <a:rPr lang="ru-RU" b="1" dirty="0">
                <a:latin typeface="Times New Roman" panose="02020603050405020304" pitchFamily="18" charset="0"/>
                <a:cs typeface="Times New Roman" panose="02020603050405020304" pitchFamily="18" charset="0"/>
              </a:rPr>
              <a:t>.</a:t>
            </a:r>
          </a:p>
          <a:p>
            <a:pPr indent="270510" algn="just">
              <a:spcAft>
                <a:spcPts val="0"/>
              </a:spcAft>
            </a:pPr>
            <a:endParaRPr lang="en-US" b="1" dirty="0">
              <a:latin typeface="Times New Roman" panose="02020603050405020304" pitchFamily="18" charset="0"/>
              <a:cs typeface="Times New Roman" panose="02020603050405020304" pitchFamily="18" charset="0"/>
            </a:endParaRPr>
          </a:p>
          <a:p>
            <a:pPr indent="270510" algn="just">
              <a:spcAft>
                <a:spcPts val="0"/>
              </a:spcAft>
            </a:pP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164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218278"/>
            <a:ext cx="12191999" cy="369332"/>
          </a:xfrm>
          <a:prstGeom prst="rect">
            <a:avLst/>
          </a:prstGeom>
          <a:solidFill>
            <a:schemeClr val="accent1"/>
          </a:solidFill>
        </p:spPr>
        <p:txBody>
          <a:bodyPr wrap="square">
            <a:spAutoFit/>
          </a:bodyPr>
          <a:lstStyle/>
          <a:p>
            <a:pPr algn="ctr"/>
            <a:r>
              <a:rPr lang="kk-KZ" b="1" dirty="0">
                <a:latin typeface="Arial" panose="020B0604020202020204" pitchFamily="34" charset="0"/>
                <a:cs typeface="Arial" panose="020B0604020202020204" pitchFamily="34" charset="0"/>
              </a:rPr>
              <a:t>ЗАҢНАМА НОРМАЛАРЫ</a:t>
            </a:r>
            <a:endParaRPr lang="ru-RU" dirty="0">
              <a:latin typeface="Arial" panose="020B0604020202020204" pitchFamily="34" charset="0"/>
              <a:cs typeface="Arial" panose="020B0604020202020204" pitchFamily="34" charset="0"/>
            </a:endParaRPr>
          </a:p>
        </p:txBody>
      </p:sp>
      <p:sp>
        <p:nvSpPr>
          <p:cNvPr id="7" name="Прямоугольник 6"/>
          <p:cNvSpPr/>
          <p:nvPr/>
        </p:nvSpPr>
        <p:spPr>
          <a:xfrm>
            <a:off x="465186" y="1052750"/>
            <a:ext cx="11261629" cy="4616648"/>
          </a:xfrm>
          <a:prstGeom prst="rect">
            <a:avLst/>
          </a:prstGeom>
        </p:spPr>
        <p:txBody>
          <a:bodyPr wrap="square">
            <a:spAutoFit/>
          </a:bodyPr>
          <a:lstStyle/>
          <a:p>
            <a:pPr algn="just"/>
            <a:r>
              <a:rPr lang="kk-KZ" b="1" dirty="0">
                <a:solidFill>
                  <a:srgbClr val="FF0000"/>
                </a:solidFill>
                <a:latin typeface="Times New Roman" panose="02020603050405020304" pitchFamily="18" charset="0"/>
                <a:cs typeface="Times New Roman" panose="02020603050405020304" pitchFamily="18" charset="0"/>
              </a:rPr>
              <a:t>ҚР БҒМ 14.01.2016 жылғы № 26 «орта білім беру ұйымдары үшін міндетті мектеп формасына қойылатын талаптарды бекіту туралы» бұйрығы</a:t>
            </a:r>
          </a:p>
          <a:p>
            <a:r>
              <a:rPr lang="ru-RU" b="1" dirty="0" err="1">
                <a:latin typeface="Times New Roman" panose="02020603050405020304" pitchFamily="18" charset="0"/>
                <a:cs typeface="Times New Roman" panose="02020603050405020304" pitchFamily="18" charset="0"/>
              </a:rPr>
              <a:t>Бұйрықтың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тармақтары</a:t>
            </a:r>
            <a:r>
              <a:rPr lang="ru-RU" b="1" dirty="0">
                <a:latin typeface="Times New Roman" panose="02020603050405020304" pitchFamily="18" charset="0"/>
                <a:cs typeface="Times New Roman" panose="02020603050405020304" pitchFamily="18" charset="0"/>
              </a:rPr>
              <a:t>:</a:t>
            </a:r>
          </a:p>
          <a:p>
            <a:pPr algn="just"/>
            <a:r>
              <a:rPr lang="ru-RU" b="1" dirty="0">
                <a:latin typeface="Times New Roman" panose="02020603050405020304" pitchFamily="18" charset="0"/>
                <a:cs typeface="Times New Roman" panose="02020603050405020304" pitchFamily="18" charset="0"/>
              </a:rPr>
              <a:t>      5. Орта </a:t>
            </a:r>
            <a:r>
              <a:rPr lang="ru-RU" b="1" dirty="0" err="1">
                <a:latin typeface="Times New Roman" panose="02020603050405020304" pitchFamily="18" charset="0"/>
                <a:cs typeface="Times New Roman" panose="02020603050405020304" pitchFamily="18" charset="0"/>
              </a:rPr>
              <a:t>білім</a:t>
            </a:r>
            <a:r>
              <a:rPr lang="ru-RU" b="1" dirty="0">
                <a:latin typeface="Times New Roman" panose="02020603050405020304" pitchFamily="18" charset="0"/>
                <a:cs typeface="Times New Roman" panose="02020603050405020304" pitchFamily="18" charset="0"/>
              </a:rPr>
              <a:t> беру </a:t>
            </a:r>
            <a:r>
              <a:rPr lang="ru-RU" b="1" dirty="0" err="1">
                <a:latin typeface="Times New Roman" panose="02020603050405020304" pitchFamily="18" charset="0"/>
                <a:cs typeface="Times New Roman" panose="02020603050405020304" pitchFamily="18" charset="0"/>
              </a:rPr>
              <a:t>ұйымдарының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міндетті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мектеп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формасы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оқытудың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зайырлы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сипатына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сәйкес</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келеді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Мектеп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формасының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үлгісі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түсі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классикалық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стильде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бірыңғай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түс</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гаммасында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жасалады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үшеуден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асырмай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түстерді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араластыруға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рұқсат</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етіледі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Мектеп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формасының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түсі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қалыпты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және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ашық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емес</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түстерден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таңдалады</a:t>
            </a:r>
            <a:r>
              <a:rPr lang="ru-RU" b="1" dirty="0">
                <a:latin typeface="Times New Roman" panose="02020603050405020304" pitchFamily="18" charset="0"/>
                <a:cs typeface="Times New Roman" panose="02020603050405020304" pitchFamily="18" charset="0"/>
              </a:rPr>
              <a:t>.</a:t>
            </a:r>
          </a:p>
          <a:p>
            <a:pPr algn="just"/>
            <a:endParaRPr lang="ru-RU" sz="800" b="1" dirty="0">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     13. </a:t>
            </a:r>
            <a:r>
              <a:rPr lang="ru-RU" b="1" dirty="0" err="1">
                <a:latin typeface="Times New Roman" panose="02020603050405020304" pitchFamily="18" charset="0"/>
                <a:cs typeface="Times New Roman" panose="02020603050405020304" pitchFamily="18" charset="0"/>
              </a:rPr>
              <a:t>Мектеп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формасына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түрлі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діни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конфессияларға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қатысты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киім</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элементтерін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қосуға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болмайды</a:t>
            </a:r>
            <a:r>
              <a:rPr lang="ru-RU" b="1" dirty="0">
                <a:latin typeface="Times New Roman" panose="02020603050405020304" pitchFamily="18" charset="0"/>
                <a:cs typeface="Times New Roman" panose="02020603050405020304" pitchFamily="18" charset="0"/>
              </a:rPr>
              <a:t>.</a:t>
            </a:r>
          </a:p>
          <a:p>
            <a:pPr algn="just"/>
            <a:endParaRPr lang="ru-RU" sz="800" b="1" dirty="0">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     21. </a:t>
            </a:r>
            <a:r>
              <a:rPr lang="ru-RU" b="1" dirty="0" err="1">
                <a:latin typeface="Times New Roman" panose="02020603050405020304" pitchFamily="18" charset="0"/>
                <a:cs typeface="Times New Roman" panose="02020603050405020304" pitchFamily="18" charset="0"/>
              </a:rPr>
              <a:t>Ата-аналар</a:t>
            </a:r>
            <a:r>
              <a:rPr lang="ru-RU" b="1" dirty="0">
                <a:latin typeface="Times New Roman" panose="02020603050405020304" pitchFamily="18" charset="0"/>
                <a:cs typeface="Times New Roman" panose="02020603050405020304" pitchFamily="18" charset="0"/>
              </a:rPr>
              <a:t> мен </a:t>
            </a:r>
            <a:r>
              <a:rPr lang="ru-RU" b="1" dirty="0" err="1">
                <a:latin typeface="Times New Roman" panose="02020603050405020304" pitchFamily="18" charset="0"/>
                <a:cs typeface="Times New Roman" panose="02020603050405020304" pitchFamily="18" charset="0"/>
              </a:rPr>
              <a:t>өзге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заңды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өкілдер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білім</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алушылардың</a:t>
            </a:r>
            <a:r>
              <a:rPr lang="ru-RU" b="1" dirty="0">
                <a:latin typeface="Times New Roman" panose="02020603050405020304" pitchFamily="18" charset="0"/>
                <a:cs typeface="Times New Roman" panose="02020603050405020304" pitchFamily="18" charset="0"/>
              </a:rPr>
              <a:t> орта </a:t>
            </a:r>
            <a:r>
              <a:rPr lang="ru-RU" b="1" dirty="0" err="1">
                <a:latin typeface="Times New Roman" panose="02020603050405020304" pitchFamily="18" charset="0"/>
                <a:cs typeface="Times New Roman" panose="02020603050405020304" pitchFamily="18" charset="0"/>
              </a:rPr>
              <a:t>білім</a:t>
            </a:r>
            <a:r>
              <a:rPr lang="ru-RU" b="1" dirty="0">
                <a:latin typeface="Times New Roman" panose="02020603050405020304" pitchFamily="18" charset="0"/>
                <a:cs typeface="Times New Roman" panose="02020603050405020304" pitchFamily="18" charset="0"/>
              </a:rPr>
              <a:t> беру </a:t>
            </a:r>
            <a:r>
              <a:rPr lang="ru-RU" b="1" dirty="0" err="1">
                <a:latin typeface="Times New Roman" panose="02020603050405020304" pitchFamily="18" charset="0"/>
                <a:cs typeface="Times New Roman" panose="02020603050405020304" pitchFamily="18" charset="0"/>
              </a:rPr>
              <a:t>ұйымында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белгіленген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мектеп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формасын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киюіне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жауап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береді</a:t>
            </a:r>
            <a:r>
              <a:rPr lang="ru-RU" b="1" dirty="0">
                <a:latin typeface="Times New Roman" panose="02020603050405020304" pitchFamily="18" charset="0"/>
                <a:cs typeface="Times New Roman" panose="02020603050405020304" pitchFamily="18" charset="0"/>
              </a:rPr>
              <a:t>.</a:t>
            </a:r>
          </a:p>
          <a:p>
            <a:pPr algn="just"/>
            <a:endParaRPr lang="ru-RU" sz="800" b="1" dirty="0">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     28. </a:t>
            </a:r>
            <a:r>
              <a:rPr lang="ru-RU" b="1" dirty="0" err="1">
                <a:latin typeface="Times New Roman" panose="02020603050405020304" pitchFamily="18" charset="0"/>
                <a:cs typeface="Times New Roman" panose="02020603050405020304" pitchFamily="18" charset="0"/>
              </a:rPr>
              <a:t>Тиісті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мемлекеттік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органдар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шектеу</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іс-шараларын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жүзеге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асырған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төтенше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жағдай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енгізілген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Әлеуметтік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табиғи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және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техногендік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сипаттағы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төтенше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жағдайлар</a:t>
            </a:r>
            <a:r>
              <a:rPr lang="ru-RU" b="1" dirty="0">
                <a:latin typeface="Times New Roman" panose="02020603050405020304" pitchFamily="18" charset="0"/>
                <a:cs typeface="Times New Roman" panose="02020603050405020304" pitchFamily="18" charset="0"/>
              </a:rPr>
              <a:t>, форс-мажор </a:t>
            </a:r>
            <a:r>
              <a:rPr lang="ru-RU" b="1" dirty="0" err="1">
                <a:latin typeface="Times New Roman" panose="02020603050405020304" pitchFamily="18" charset="0"/>
                <a:cs typeface="Times New Roman" panose="02020603050405020304" pitchFamily="18" charset="0"/>
              </a:rPr>
              <a:t>жағдайлары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туындаған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жағдайларда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шектеу</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іс-шаралар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алынғанға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төтенше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жағдай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қолданысы</a:t>
            </a:r>
            <a:r>
              <a:rPr lang="ru-RU" b="1" dirty="0">
                <a:latin typeface="Times New Roman" panose="02020603050405020304" pitchFamily="18" charset="0"/>
                <a:cs typeface="Times New Roman" panose="02020603050405020304" pitchFamily="18" charset="0"/>
              </a:rPr>
              <a:t>, форс-мажор </a:t>
            </a:r>
            <a:r>
              <a:rPr lang="ru-RU" b="1" dirty="0" err="1">
                <a:latin typeface="Times New Roman" panose="02020603050405020304" pitchFamily="18" charset="0"/>
                <a:cs typeface="Times New Roman" panose="02020603050405020304" pitchFamily="18" charset="0"/>
              </a:rPr>
              <a:t>жағдайлары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тоқтатылғанға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дейін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ата-аналар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балаларды</a:t>
            </a:r>
            <a:r>
              <a:rPr lang="ru-RU" b="1" dirty="0">
                <a:latin typeface="Times New Roman" panose="02020603050405020304" pitchFamily="18" charset="0"/>
                <a:cs typeface="Times New Roman" panose="02020603050405020304" pitchFamily="18" charset="0"/>
              </a:rPr>
              <a:t> орта </a:t>
            </a:r>
            <a:r>
              <a:rPr lang="ru-RU" b="1" dirty="0" err="1">
                <a:latin typeface="Times New Roman" panose="02020603050405020304" pitchFamily="18" charset="0"/>
                <a:cs typeface="Times New Roman" panose="02020603050405020304" pitchFamily="18" charset="0"/>
              </a:rPr>
              <a:t>білім</a:t>
            </a:r>
            <a:r>
              <a:rPr lang="ru-RU" b="1" dirty="0">
                <a:latin typeface="Times New Roman" panose="02020603050405020304" pitchFamily="18" charset="0"/>
                <a:cs typeface="Times New Roman" panose="02020603050405020304" pitchFamily="18" charset="0"/>
              </a:rPr>
              <a:t> беру </a:t>
            </a:r>
            <a:r>
              <a:rPr lang="ru-RU" b="1" dirty="0" err="1">
                <a:latin typeface="Times New Roman" panose="02020603050405020304" pitchFamily="18" charset="0"/>
                <a:cs typeface="Times New Roman" panose="02020603050405020304" pitchFamily="18" charset="0"/>
              </a:rPr>
              <a:t>ұйымдарына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киіп</a:t>
            </a:r>
            <a:r>
              <a:rPr lang="ru-RU" b="1" dirty="0">
                <a:latin typeface="Times New Roman" panose="02020603050405020304" pitchFamily="18" charset="0"/>
                <a:cs typeface="Times New Roman" panose="02020603050405020304" pitchFamily="18" charset="0"/>
              </a:rPr>
              <a:t> бара </a:t>
            </a:r>
            <a:r>
              <a:rPr lang="ru-RU" b="1" dirty="0" err="1">
                <a:latin typeface="Times New Roman" panose="02020603050405020304" pitchFamily="18" charset="0"/>
                <a:cs typeface="Times New Roman" panose="02020603050405020304" pitchFamily="18" charset="0"/>
              </a:rPr>
              <a:t>алатын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іскерлік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классикалық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стильдегі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ыңғайлы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киіммен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қамтамасыз</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етеді</a:t>
            </a:r>
            <a:r>
              <a:rPr lang="ru-RU" b="1" dirty="0">
                <a:latin typeface="Times New Roman" panose="02020603050405020304" pitchFamily="18" charset="0"/>
                <a:cs typeface="Times New Roman" panose="02020603050405020304" pitchFamily="18" charset="0"/>
              </a:rPr>
              <a:t>.</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664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12191999" cy="882952"/>
          </a:xfrm>
        </p:spPr>
        <p: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№56 ЖОББ </a:t>
            </a:r>
            <a:r>
              <a:rPr lang="ru-RU" sz="2000" b="1" dirty="0" err="1" smtClean="0">
                <a:solidFill>
                  <a:schemeClr val="tx1"/>
                </a:solidFill>
                <a:latin typeface="Times New Roman" panose="02020603050405020304" pitchFamily="18" charset="0"/>
                <a:cs typeface="Times New Roman" panose="02020603050405020304" pitchFamily="18" charset="0"/>
              </a:rPr>
              <a:t>мектеп</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оқушыларының</a:t>
            </a:r>
            <a:r>
              <a:rPr lang="ru-RU" sz="2000" b="1" dirty="0" smtClean="0">
                <a:solidFill>
                  <a:schemeClr val="tx1"/>
                </a:solidFill>
                <a:latin typeface="Times New Roman" panose="02020603050405020304" pitchFamily="18" charset="0"/>
                <a:cs typeface="Times New Roman" panose="02020603050405020304" pitchFamily="18" charset="0"/>
              </a:rPr>
              <a:t> сырт </a:t>
            </a:r>
            <a:r>
              <a:rPr lang="ru-RU" sz="2000" b="1" dirty="0" err="1" smtClean="0">
                <a:solidFill>
                  <a:schemeClr val="tx1"/>
                </a:solidFill>
                <a:latin typeface="Times New Roman" panose="02020603050405020304" pitchFamily="18" charset="0"/>
                <a:cs typeface="Times New Roman" panose="02020603050405020304" pitchFamily="18" charset="0"/>
              </a:rPr>
              <a:t>келбетіне</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қойылатын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талаптары</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rPr>
              <a:t>.</a:t>
            </a:r>
            <a:endParaRPr lang="ru-RU" b="1" dirty="0">
              <a:solidFill>
                <a:schemeClr val="tx1"/>
              </a:solidFill>
            </a:endParaRPr>
          </a:p>
        </p:txBody>
      </p:sp>
      <p:sp>
        <p:nvSpPr>
          <p:cNvPr id="3" name="Подзаголовок 2"/>
          <p:cNvSpPr>
            <a:spLocks noGrp="1"/>
          </p:cNvSpPr>
          <p:nvPr>
            <p:ph type="subTitle" idx="1"/>
          </p:nvPr>
        </p:nvSpPr>
        <p:spPr>
          <a:xfrm>
            <a:off x="0" y="1045029"/>
            <a:ext cx="12050485" cy="5682342"/>
          </a:xfrm>
        </p:spPr>
        <p:txBody>
          <a:bodyPr>
            <a:normAutofit fontScale="25000" lnSpcReduction="20000"/>
          </a:bodyPr>
          <a:lstStyle/>
          <a:p>
            <a:pPr algn="ctr"/>
            <a:r>
              <a:rPr lang="kk-KZ" b="1" dirty="0">
                <a:solidFill>
                  <a:srgbClr val="000000"/>
                </a:solidFill>
                <a:latin typeface="Times New Roman" panose="02020603050405020304" pitchFamily="18" charset="0"/>
                <a:ea typeface="Times New Roman" panose="02020603050405020304" pitchFamily="18" charset="0"/>
              </a:rPr>
              <a:t> </a:t>
            </a:r>
            <a:endParaRPr lang="ru-RU" sz="2800" dirty="0">
              <a:latin typeface="Times New Roman" panose="02020603050405020304" pitchFamily="18" charset="0"/>
              <a:ea typeface="Times New Roman" panose="02020603050405020304" pitchFamily="18" charset="0"/>
            </a:endParaRPr>
          </a:p>
          <a:p>
            <a:pPr algn="just"/>
            <a:r>
              <a:rPr lang="kk-KZ" sz="4000" b="1" dirty="0">
                <a:solidFill>
                  <a:srgbClr val="000000"/>
                </a:solidFill>
                <a:latin typeface="Times New Roman" panose="02020603050405020304" pitchFamily="18" charset="0"/>
                <a:ea typeface="Times New Roman" panose="02020603050405020304" pitchFamily="18" charset="0"/>
              </a:rPr>
              <a:t>1. «Білім туралы» 2007 жылғы 27 шілдедегі Қазақстан Республикасы Заңының 5-бабының 14-1) тармақшасына сәйкес Қазақстан Республикасының білім және ғылым министрлігінің  2016 жылғы 14 қаңтардағы «Орта білім беру ұйымдары үшін міндетті мектеп формасына қойылатын талаптарды бекіту туралы бұйрығы негізінде барлық  мектептерде бірыңғай мектеп формасы енгізіледі. </a:t>
            </a:r>
            <a:endParaRPr lang="ru-RU" sz="4000" b="1" dirty="0">
              <a:latin typeface="Times New Roman" panose="02020603050405020304" pitchFamily="18" charset="0"/>
              <a:ea typeface="Times New Roman" panose="02020603050405020304" pitchFamily="18" charset="0"/>
            </a:endParaRPr>
          </a:p>
          <a:p>
            <a:pPr algn="just"/>
            <a:r>
              <a:rPr lang="kk-KZ" sz="4000" b="1" dirty="0">
                <a:solidFill>
                  <a:srgbClr val="000000"/>
                </a:solidFill>
                <a:latin typeface="Times New Roman" panose="02020603050405020304" pitchFamily="18" charset="0"/>
                <a:ea typeface="Times New Roman" panose="02020603050405020304" pitchFamily="18" charset="0"/>
              </a:rPr>
              <a:t> Қазақстан Республикасының Білім және ғылым министрінің 2016 жылғы 14 қаңтардағы №26 «Орта білім беру ұйымдарында міндетті мектеп формасына қойылатын талаптар» туралы бұйрықтың 13, 20 тармақшаларына сәйкес м</a:t>
            </a:r>
            <a:r>
              <a:rPr lang="kk-KZ" sz="4000" b="1" u="sng" dirty="0">
                <a:solidFill>
                  <a:srgbClr val="000000"/>
                </a:solidFill>
                <a:latin typeface="Times New Roman" panose="02020603050405020304" pitchFamily="18" charset="0"/>
                <a:ea typeface="Times New Roman" panose="02020603050405020304" pitchFamily="18" charset="0"/>
              </a:rPr>
              <a:t>ектеп формасына түрлі діни конфессияларға қатысты киім элементтерін қосуға тыйым салынады. </a:t>
            </a:r>
            <a:endParaRPr lang="ru-RU" sz="4000" b="1" dirty="0">
              <a:latin typeface="Times New Roman" panose="02020603050405020304" pitchFamily="18" charset="0"/>
              <a:ea typeface="Times New Roman" panose="02020603050405020304" pitchFamily="18" charset="0"/>
            </a:endParaRPr>
          </a:p>
          <a:p>
            <a:pPr algn="just"/>
            <a:r>
              <a:rPr lang="kk-KZ" sz="4000" b="1" dirty="0">
                <a:solidFill>
                  <a:srgbClr val="000000"/>
                </a:solidFill>
                <a:latin typeface="Times New Roman" panose="02020603050405020304" pitchFamily="18" charset="0"/>
                <a:ea typeface="Times New Roman" panose="02020603050405020304" pitchFamily="18" charset="0"/>
              </a:rPr>
              <a:t> </a:t>
            </a:r>
            <a:endParaRPr lang="ru-RU" sz="4000" b="1" dirty="0">
              <a:latin typeface="Times New Roman" panose="02020603050405020304" pitchFamily="18" charset="0"/>
              <a:ea typeface="Times New Roman" panose="02020603050405020304" pitchFamily="18" charset="0"/>
            </a:endParaRPr>
          </a:p>
          <a:p>
            <a:pPr algn="just"/>
            <a:r>
              <a:rPr lang="kk-KZ" sz="4000" b="1" dirty="0">
                <a:solidFill>
                  <a:srgbClr val="000000"/>
                </a:solidFill>
                <a:latin typeface="Times New Roman" panose="02020603050405020304" pitchFamily="18" charset="0"/>
                <a:ea typeface="Times New Roman" panose="02020603050405020304" pitchFamily="18" charset="0"/>
              </a:rPr>
              <a:t>2. Мектепте оқушылардың жас ерекшеліктеріне қарамай, барлық оқушыларға бірдей киім кию үлгісінің талаптары бекітілген. Бүкіл форма «Милана» матасынан тігілген.</a:t>
            </a:r>
            <a:endParaRPr lang="ru-RU" sz="4000" b="1" dirty="0">
              <a:latin typeface="Times New Roman" panose="02020603050405020304" pitchFamily="18" charset="0"/>
              <a:ea typeface="Times New Roman" panose="02020603050405020304" pitchFamily="18" charset="0"/>
            </a:endParaRPr>
          </a:p>
          <a:p>
            <a:pPr indent="449580" algn="just"/>
            <a:r>
              <a:rPr lang="kk-KZ" sz="4000" b="1" dirty="0">
                <a:solidFill>
                  <a:srgbClr val="000000"/>
                </a:solidFill>
                <a:latin typeface="Times New Roman" panose="02020603050405020304" pitchFamily="18" charset="0"/>
                <a:ea typeface="Times New Roman" panose="02020603050405020304" pitchFamily="18" charset="0"/>
              </a:rPr>
              <a:t>Ұлдар үшін (1-7 класс) – ақ көйлек, көк шалбар, күрең түсті  жакет  көк жиектеме мен сол жағында мектеп эмблемасы бар,  күрең түсті галстук көк жиектеме мен,  классикалық қара түсті алмастыратын туфли, классикалық шаш үлгісі.</a:t>
            </a:r>
            <a:endParaRPr lang="ru-RU" sz="4000" b="1" dirty="0">
              <a:latin typeface="Times New Roman" panose="02020603050405020304" pitchFamily="18" charset="0"/>
              <a:ea typeface="Times New Roman" panose="02020603050405020304" pitchFamily="18" charset="0"/>
            </a:endParaRPr>
          </a:p>
          <a:p>
            <a:pPr indent="449580" algn="just"/>
            <a:r>
              <a:rPr lang="kk-KZ" sz="4000" b="1" dirty="0">
                <a:solidFill>
                  <a:srgbClr val="000000"/>
                </a:solidFill>
                <a:latin typeface="Times New Roman" panose="02020603050405020304" pitchFamily="18" charset="0"/>
                <a:ea typeface="Times New Roman" panose="02020603050405020304" pitchFamily="18" charset="0"/>
              </a:rPr>
              <a:t>Боз балалар мен жігіттер үшін– 8-11 класс классикалық бір түсті көк костюм «Парламент», ақ көйлек, күрең түсті галстук көк жиектеме мен, классикалық қара түсті алмастыратын туфли, классикалық шаш үлгісі.</a:t>
            </a:r>
            <a:endParaRPr lang="ru-RU" sz="4000" b="1" dirty="0">
              <a:latin typeface="Times New Roman" panose="02020603050405020304" pitchFamily="18" charset="0"/>
              <a:ea typeface="Times New Roman" panose="02020603050405020304" pitchFamily="18" charset="0"/>
            </a:endParaRPr>
          </a:p>
          <a:p>
            <a:pPr indent="449580" algn="just"/>
            <a:r>
              <a:rPr lang="kk-KZ" sz="4000" b="1" dirty="0">
                <a:solidFill>
                  <a:srgbClr val="000000"/>
                </a:solidFill>
                <a:latin typeface="Times New Roman" panose="02020603050405020304" pitchFamily="18" charset="0"/>
                <a:ea typeface="Times New Roman" panose="02020603050405020304" pitchFamily="18" charset="0"/>
              </a:rPr>
              <a:t> Ер балалардың шалбары тобықтан төмен түсіп тұруы тиіс.</a:t>
            </a:r>
            <a:endParaRPr lang="ru-RU" sz="4000" b="1" dirty="0">
              <a:latin typeface="Times New Roman" panose="02020603050405020304" pitchFamily="18" charset="0"/>
              <a:ea typeface="Times New Roman" panose="02020603050405020304" pitchFamily="18" charset="0"/>
            </a:endParaRPr>
          </a:p>
          <a:p>
            <a:pPr indent="449580" algn="just"/>
            <a:r>
              <a:rPr lang="kk-KZ" sz="4000" b="1" dirty="0">
                <a:solidFill>
                  <a:srgbClr val="000000"/>
                </a:solidFill>
                <a:latin typeface="Times New Roman" panose="02020603050405020304" pitchFamily="18" charset="0"/>
                <a:ea typeface="Times New Roman" panose="02020603050405020304" pitchFamily="18" charset="0"/>
              </a:rPr>
              <a:t> Бойжеткендер мен қыздар үшін – 1-11  класс күрең  түсті  белдемше (юбка) көк жиектеме мен, күрең  түсті жакет сол жағында мектеп эмблемасы бар көк жиектеме мен, күрең  галстук көк жиектеме мен, классикалық ақ жейде немесе блузка, классикалық модельді алмастыратын аяқ киім, классикалық шаш үлгісі . Қыз балалар шаштарын босатпай, түрлі – түсті бояумен боямай,  арнайы байлағышпен жинап жүруі керек. 1-11 класс оқитын қыз балалар шаштарына міндетті түрде ақ бантик тағуы тиіс.</a:t>
            </a:r>
            <a:r>
              <a:rPr lang="kk-KZ" sz="4000" b="1" dirty="0">
                <a:latin typeface="Times New Roman" panose="02020603050405020304" pitchFamily="18" charset="0"/>
                <a:ea typeface="Times New Roman" panose="02020603050405020304" pitchFamily="18" charset="0"/>
              </a:rPr>
              <a:t> </a:t>
            </a:r>
            <a:r>
              <a:rPr lang="kk-KZ" sz="4000" b="1" dirty="0">
                <a:solidFill>
                  <a:srgbClr val="000000"/>
                </a:solidFill>
                <a:latin typeface="Times New Roman" panose="02020603050405020304" pitchFamily="18" charset="0"/>
                <a:ea typeface="Times New Roman" panose="02020603050405020304" pitchFamily="18" charset="0"/>
              </a:rPr>
              <a:t>1-7 класс  оқитын қыз балалар ақ колготки киюге тиісті.8-11 класс  оқитын қыз балалар сарғыш (бежевый) түсті  колготки киюге тиісті .Мектеп қабырғасында оқушыларға бас киіммен жүруге тыйым салынады, оның ішінде:  орамал,  бандана, кемешек, хиджап, бона, тебетей, бейзболка, кепка</a:t>
            </a:r>
            <a:r>
              <a:rPr lang="kk-KZ" sz="4000" b="1" dirty="0" smtClean="0">
                <a:solidFill>
                  <a:srgbClr val="000000"/>
                </a:solidFill>
                <a:latin typeface="Times New Roman" panose="02020603050405020304" pitchFamily="18" charset="0"/>
                <a:ea typeface="Times New Roman" panose="02020603050405020304" pitchFamily="18" charset="0"/>
              </a:rPr>
              <a:t>.</a:t>
            </a:r>
            <a:endParaRPr lang="ru-RU" sz="40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kk-KZ"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Мектепішілік іс-шараларда оқушылар шараға сай киім үлгісімен келеді, ал мерекелік іс-шараларға өз таңдауындағы киім үлгілерімен қатысады. </a:t>
            </a:r>
            <a:endParaRPr lang="ru-RU" sz="4000" b="1" dirty="0">
              <a:latin typeface="Calibri" panose="020F0502020204030204" pitchFamily="34" charset="0"/>
              <a:ea typeface="Calibri" panose="020F0502020204030204" pitchFamily="34" charset="0"/>
              <a:cs typeface="Times New Roman" panose="02020603050405020304" pitchFamily="18" charset="0"/>
            </a:endParaRPr>
          </a:p>
          <a:p>
            <a:pPr algn="just"/>
            <a:r>
              <a:rPr lang="kk-KZ" sz="4000" b="1" dirty="0">
                <a:solidFill>
                  <a:srgbClr val="000000"/>
                </a:solidFill>
                <a:latin typeface="Times New Roman" panose="02020603050405020304" pitchFamily="18" charset="0"/>
                <a:ea typeface="Times New Roman" panose="02020603050405020304" pitchFamily="18" charset="0"/>
              </a:rPr>
              <a:t>4. Дене шынықтыру сабағының киім үлгісі  1-4 класс оқушыларында: қыз балаларға - ақ футболка, ашық қызыл түсті лосины, ер балаларға – ақ футболка, қара трико немесе шорты. 5-11 класс оқушыларына ер балалар – футбол командасының киім үлгісі (класс жиналысының шешімі бойынша) ,  қыз балалар – ақ футболка және сұр трико немесе лосины және ақ табанды  ақ кеды. </a:t>
            </a:r>
            <a:endParaRPr lang="ru-RU" sz="4000" b="1" dirty="0">
              <a:latin typeface="Times New Roman" panose="02020603050405020304" pitchFamily="18" charset="0"/>
              <a:ea typeface="Times New Roman" panose="02020603050405020304" pitchFamily="18" charset="0"/>
            </a:endParaRPr>
          </a:p>
          <a:p>
            <a:pPr algn="just"/>
            <a:r>
              <a:rPr lang="kk-KZ" sz="4000" b="1" dirty="0">
                <a:solidFill>
                  <a:srgbClr val="000000"/>
                </a:solidFill>
                <a:latin typeface="Times New Roman" panose="02020603050405020304" pitchFamily="18" charset="0"/>
                <a:ea typeface="Times New Roman" panose="02020603050405020304" pitchFamily="18" charset="0"/>
              </a:rPr>
              <a:t>5. Технология сабағында ер балаларда алжапқыш, қыз балаларда алжапқыш пен бас киім болуы тиіс. </a:t>
            </a:r>
            <a:endParaRPr lang="ru-RU" sz="4000" b="1" dirty="0">
              <a:latin typeface="Times New Roman" panose="02020603050405020304" pitchFamily="18" charset="0"/>
              <a:ea typeface="Times New Roman" panose="02020603050405020304" pitchFamily="18" charset="0"/>
            </a:endParaRPr>
          </a:p>
          <a:p>
            <a:pPr algn="just"/>
            <a:r>
              <a:rPr lang="kk-KZ" sz="4000" b="1" dirty="0">
                <a:solidFill>
                  <a:srgbClr val="000000"/>
                </a:solidFill>
                <a:latin typeface="Times New Roman" panose="02020603050405020304" pitchFamily="18" charset="0"/>
                <a:ea typeface="Times New Roman" panose="02020603050405020304" pitchFamily="18" charset="0"/>
              </a:rPr>
              <a:t>6. Оқушылардың мектеп ішінде сырт киіммен және лас аяқ киіммен жүрулеріне тыйым салынған, күн сайын тазалықты қадағалау керек, киім тапсыратын орынға екінші аяқ киімді қалдыруға тыйым салынады</a:t>
            </a:r>
            <a:r>
              <a:rPr lang="kk-KZ" sz="4000" b="1" dirty="0" smtClean="0">
                <a:solidFill>
                  <a:srgbClr val="000000"/>
                </a:solidFill>
                <a:latin typeface="Times New Roman" panose="02020603050405020304" pitchFamily="18" charset="0"/>
                <a:ea typeface="Times New Roman" panose="02020603050405020304" pitchFamily="18" charset="0"/>
              </a:rPr>
              <a:t>.</a:t>
            </a:r>
            <a:endParaRPr lang="ru-RU" sz="4000" b="1" dirty="0">
              <a:latin typeface="Times New Roman" panose="02020603050405020304" pitchFamily="18" charset="0"/>
              <a:ea typeface="Times New Roman" panose="02020603050405020304" pitchFamily="18" charset="0"/>
            </a:endParaRPr>
          </a:p>
          <a:p>
            <a:pPr algn="just"/>
            <a:r>
              <a:rPr lang="kk-KZ" sz="4000" b="1" dirty="0">
                <a:solidFill>
                  <a:srgbClr val="000000"/>
                </a:solidFill>
                <a:latin typeface="Times New Roman" panose="02020603050405020304" pitchFamily="18" charset="0"/>
                <a:ea typeface="Times New Roman" panose="02020603050405020304" pitchFamily="18" charset="0"/>
              </a:rPr>
              <a:t>7. Бандана, пирсинг, сырға (ұлдар үшін), фенечки т.б. қолдануға тыйым салынады</a:t>
            </a:r>
            <a:r>
              <a:rPr lang="kk-KZ" sz="4000" b="1" dirty="0" smtClean="0">
                <a:solidFill>
                  <a:srgbClr val="000000"/>
                </a:solidFill>
                <a:latin typeface="Times New Roman" panose="02020603050405020304" pitchFamily="18" charset="0"/>
                <a:ea typeface="Times New Roman" panose="02020603050405020304" pitchFamily="18" charset="0"/>
              </a:rPr>
              <a:t>.</a:t>
            </a:r>
            <a:r>
              <a:rPr lang="kk-KZ" sz="4000" b="1" dirty="0">
                <a:solidFill>
                  <a:srgbClr val="000000"/>
                </a:solidFill>
                <a:latin typeface="Times New Roman" panose="02020603050405020304" pitchFamily="18" charset="0"/>
                <a:ea typeface="Times New Roman" panose="02020603050405020304" pitchFamily="18" charset="0"/>
              </a:rPr>
              <a:t> </a:t>
            </a:r>
            <a:endParaRPr lang="ru-RU" sz="4000" b="1" dirty="0">
              <a:latin typeface="Times New Roman" panose="02020603050405020304" pitchFamily="18" charset="0"/>
              <a:ea typeface="Times New Roman" panose="02020603050405020304" pitchFamily="18" charset="0"/>
            </a:endParaRPr>
          </a:p>
          <a:p>
            <a:pPr algn="just"/>
            <a:r>
              <a:rPr lang="kk-KZ" sz="4000" b="1" dirty="0">
                <a:solidFill>
                  <a:srgbClr val="000000"/>
                </a:solidFill>
                <a:latin typeface="Times New Roman" panose="02020603050405020304" pitchFamily="18" charset="0"/>
                <a:ea typeface="Times New Roman" panose="02020603050405020304" pitchFamily="18" charset="0"/>
              </a:rPr>
              <a:t>8. Киім тапсыратын орынға киімнің қалтасына қымбат, бағалы заттар қалдыруға тыйым салынады.</a:t>
            </a:r>
            <a:endParaRPr lang="ru-RU" sz="4000" b="1" dirty="0">
              <a:latin typeface="Times New Roman" panose="02020603050405020304" pitchFamily="18" charset="0"/>
              <a:ea typeface="Times New Roman" panose="02020603050405020304" pitchFamily="18" charset="0"/>
            </a:endParaRPr>
          </a:p>
          <a:p>
            <a:pPr algn="just"/>
            <a:r>
              <a:rPr lang="kk-KZ" sz="4000" b="1" dirty="0">
                <a:solidFill>
                  <a:srgbClr val="000000"/>
                </a:solidFill>
                <a:latin typeface="Times New Roman" panose="02020603050405020304" pitchFamily="18" charset="0"/>
                <a:ea typeface="Times New Roman" panose="02020603050405020304" pitchFamily="18" charset="0"/>
              </a:rPr>
              <a:t>9. Ер балалар үшін әшекейлік бұйымдар тағуға тыйым </a:t>
            </a:r>
            <a:r>
              <a:rPr lang="kk-KZ" sz="4000" b="1" dirty="0" smtClean="0">
                <a:solidFill>
                  <a:srgbClr val="000000"/>
                </a:solidFill>
                <a:latin typeface="Times New Roman" panose="02020603050405020304" pitchFamily="18" charset="0"/>
                <a:ea typeface="Times New Roman" panose="02020603050405020304" pitchFamily="18" charset="0"/>
              </a:rPr>
              <a:t>салынады</a:t>
            </a:r>
            <a:endParaRPr lang="ru-RU" sz="4000" b="1" dirty="0">
              <a:latin typeface="Times New Roman" panose="02020603050405020304" pitchFamily="18" charset="0"/>
              <a:ea typeface="Times New Roman" panose="02020603050405020304" pitchFamily="18" charset="0"/>
            </a:endParaRPr>
          </a:p>
          <a:p>
            <a:pPr algn="just"/>
            <a:r>
              <a:rPr lang="kk-KZ" sz="4000" b="1" dirty="0">
                <a:solidFill>
                  <a:srgbClr val="000000"/>
                </a:solidFill>
                <a:latin typeface="Times New Roman" panose="02020603050405020304" pitchFamily="18" charset="0"/>
                <a:ea typeface="Times New Roman" panose="02020603050405020304" pitchFamily="18" charset="0"/>
              </a:rPr>
              <a:t>10. Мектепте қыз балаларға косметикалық өнімді пайдалануға тыйым салынады, соның ішінде: өпа далапқа, сүрмеуге, жасанды кірпікке, боялған тырнаққа т.б. Класс жетекшілердің бірлестік отырысында және әкімшіліктің қабылданған қаулысы бойынша бастауыш, орта және жоғары буындарда бірынғай мектепшілік мектеп формасы қабылдануы мүмкін</a:t>
            </a:r>
            <a:endParaRPr lang="ru-RU" sz="4000" b="1" dirty="0">
              <a:latin typeface="Times New Roman" panose="02020603050405020304" pitchFamily="18" charset="0"/>
              <a:ea typeface="Times New Roman" panose="02020603050405020304" pitchFamily="18" charset="0"/>
            </a:endParaRPr>
          </a:p>
          <a:p>
            <a:pPr algn="just"/>
            <a:r>
              <a:rPr lang="kk-KZ" sz="4000" b="1" dirty="0">
                <a:solidFill>
                  <a:srgbClr val="000000"/>
                </a:solidFill>
                <a:latin typeface="Times New Roman" panose="02020603050405020304" pitchFamily="18" charset="0"/>
                <a:ea typeface="Times New Roman" panose="02020603050405020304" pitchFamily="18" charset="0"/>
              </a:rPr>
              <a:t>11. Тәртіп ережесін бұзған оқушылар сабаққа уақытша жіберіледі, тәртіп бұзушылық туралы мектеп әкімшілігіне және ата-аналар назарына қойылады. Тәртіп бұзушылық қайталанған жағдайда оқушы сабаққа жіберілмейді, ата-аналары мектепке шақырылады</a:t>
            </a:r>
            <a:endParaRPr lang="ru-RU" sz="4000" b="1" dirty="0">
              <a:latin typeface="Times New Roman" panose="02020603050405020304" pitchFamily="18" charset="0"/>
              <a:ea typeface="Times New Roman" panose="02020603050405020304" pitchFamily="18" charset="0"/>
            </a:endParaRPr>
          </a:p>
          <a:p>
            <a:r>
              <a:rPr lang="kk-KZ" b="1" dirty="0">
                <a:solidFill>
                  <a:srgbClr val="000000"/>
                </a:solidFill>
                <a:latin typeface="Times New Roman" panose="02020603050405020304" pitchFamily="18" charset="0"/>
                <a:ea typeface="Times New Roman" panose="02020603050405020304" pitchFamily="18" charset="0"/>
              </a:rPr>
              <a:t> </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5466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12192000" cy="892629"/>
          </a:xfrm>
        </p:spPr>
        <p:txBody>
          <a:bodyPr/>
          <a:lstStyle/>
          <a:p>
            <a:r>
              <a:rPr lang="kk-KZ" sz="4000" dirty="0" smtClean="0">
                <a:solidFill>
                  <a:srgbClr val="002060"/>
                </a:solidFill>
                <a:latin typeface="Times New Roman" panose="02020603050405020304" pitchFamily="18" charset="0"/>
                <a:cs typeface="Times New Roman" panose="02020603050405020304" pitchFamily="18" charset="0"/>
              </a:rPr>
              <a:t>Бастауыш</a:t>
            </a:r>
            <a:r>
              <a:rPr lang="kk-KZ" sz="4000" dirty="0">
                <a:solidFill>
                  <a:srgbClr val="002060"/>
                </a:solidFill>
                <a:latin typeface="Times New Roman" panose="02020603050405020304" pitchFamily="18" charset="0"/>
                <a:cs typeface="Times New Roman" panose="02020603050405020304" pitchFamily="18" charset="0"/>
              </a:rPr>
              <a:t> буын оқушыларының </a:t>
            </a:r>
            <a:r>
              <a:rPr lang="kk-KZ" sz="4000" dirty="0" smtClean="0">
                <a:solidFill>
                  <a:srgbClr val="002060"/>
                </a:solidFill>
                <a:latin typeface="Times New Roman" panose="02020603050405020304" pitchFamily="18" charset="0"/>
                <a:cs typeface="Times New Roman" panose="02020603050405020304" pitchFamily="18" charset="0"/>
              </a:rPr>
              <a:t>мектеп </a:t>
            </a:r>
            <a:r>
              <a:rPr lang="kk-KZ" sz="4000" dirty="0">
                <a:solidFill>
                  <a:srgbClr val="002060"/>
                </a:solidFill>
                <a:latin typeface="Times New Roman" panose="02020603050405020304" pitchFamily="18" charset="0"/>
                <a:cs typeface="Times New Roman" panose="02020603050405020304" pitchFamily="18" charset="0"/>
              </a:rPr>
              <a:t>формасы</a:t>
            </a:r>
            <a:r>
              <a:rPr lang="kk-KZ" sz="4000" dirty="0" smtClean="0">
                <a:solidFill>
                  <a:srgbClr val="002060"/>
                </a:solidFill>
                <a:latin typeface="Times New Roman" panose="02020603050405020304" pitchFamily="18" charset="0"/>
                <a:cs typeface="Times New Roman" panose="02020603050405020304" pitchFamily="18" charset="0"/>
              </a:rPr>
              <a:t> </a:t>
            </a:r>
            <a:endParaRPr lang="ru-RU" sz="4000"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61258" y="1338943"/>
            <a:ext cx="10265228" cy="5410200"/>
          </a:xfrm>
        </p:spPr>
        <p:txBody>
          <a:bodyPr/>
          <a:lstStyle/>
          <a:p>
            <a:endParaRPr lang="ru-RU" dirty="0"/>
          </a:p>
        </p:txBody>
      </p:sp>
      <p:pic>
        <p:nvPicPr>
          <p:cNvPr id="4" name="Рисунок 3" descr="C:\Users\User\AppData\Local\Temp\Rar$DIa0.047\6F6BF407-1608-4881-A44A-12BBACFC2DA0.JPG"/>
          <p:cNvPicPr/>
          <p:nvPr/>
        </p:nvPicPr>
        <p:blipFill rotWithShape="1">
          <a:blip r:embed="rId2" cstate="print">
            <a:extLst>
              <a:ext uri="{28A0092B-C50C-407E-A947-70E740481C1C}">
                <a14:useLocalDpi xmlns:a14="http://schemas.microsoft.com/office/drawing/2010/main" val="0"/>
              </a:ext>
            </a:extLst>
          </a:blip>
          <a:srcRect l="7348" t="31028" r="1098" b="18197"/>
          <a:stretch/>
        </p:blipFill>
        <p:spPr bwMode="auto">
          <a:xfrm rot="5400000">
            <a:off x="5686186" y="2072134"/>
            <a:ext cx="4052684" cy="2645229"/>
          </a:xfrm>
          <a:prstGeom prst="rect">
            <a:avLst/>
          </a:prstGeom>
          <a:noFill/>
          <a:ln>
            <a:noFill/>
          </a:ln>
          <a:extLst>
            <a:ext uri="{53640926-AAD7-44D8-BBD7-CCE9431645EC}">
              <a14:shadowObscured xmlns:a14="http://schemas.microsoft.com/office/drawing/2010/main"/>
            </a:ext>
          </a:extLst>
        </p:spPr>
      </p:pic>
      <p:pic>
        <p:nvPicPr>
          <p:cNvPr id="5" name="Объект 3" descr="C:\Users\User\AppData\Local\Temp\Rar$DIa0.463\0F081252-25DC-45CF-BCEC-DA1C5CA0B83E.JPG"/>
          <p:cNvPicPr/>
          <p:nvPr/>
        </p:nvPicPr>
        <p:blipFill rotWithShape="1">
          <a:blip r:embed="rId3" cstate="print">
            <a:extLst>
              <a:ext uri="{28A0092B-C50C-407E-A947-70E740481C1C}">
                <a14:useLocalDpi xmlns:a14="http://schemas.microsoft.com/office/drawing/2010/main" val="0"/>
              </a:ext>
            </a:extLst>
          </a:blip>
          <a:srcRect l="11513" t="18047" r="23099" b="29400"/>
          <a:stretch/>
        </p:blipFill>
        <p:spPr bwMode="auto">
          <a:xfrm rot="5400000">
            <a:off x="1534806" y="2122639"/>
            <a:ext cx="4071414" cy="25254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069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4000" dirty="0" smtClean="0">
                <a:solidFill>
                  <a:srgbClr val="002060"/>
                </a:solidFill>
                <a:latin typeface="Times New Roman" panose="02020603050405020304" pitchFamily="18" charset="0"/>
                <a:cs typeface="Times New Roman" panose="02020603050405020304" pitchFamily="18" charset="0"/>
              </a:rPr>
              <a:t>Орта буын оқушыларының мектеп формасы</a:t>
            </a:r>
            <a:endParaRPr lang="ru-RU" sz="4000" dirty="0"/>
          </a:p>
        </p:txBody>
      </p:sp>
      <p:pic>
        <p:nvPicPr>
          <p:cNvPr id="5" name="Рисунок 4" descr="C:\Users\User\AppData\Local\Temp\Rar$DIa0.047\6F6BF407-1608-4881-A44A-12BBACFC2DA0.JPG"/>
          <p:cNvPicPr/>
          <p:nvPr/>
        </p:nvPicPr>
        <p:blipFill rotWithShape="1">
          <a:blip r:embed="rId2" cstate="print">
            <a:extLst>
              <a:ext uri="{28A0092B-C50C-407E-A947-70E740481C1C}">
                <a14:useLocalDpi xmlns:a14="http://schemas.microsoft.com/office/drawing/2010/main" val="0"/>
              </a:ext>
            </a:extLst>
          </a:blip>
          <a:srcRect l="7347" t="9055"/>
          <a:stretch/>
        </p:blipFill>
        <p:spPr bwMode="auto">
          <a:xfrm rot="5400000">
            <a:off x="5763349" y="2085253"/>
            <a:ext cx="4942117" cy="3950246"/>
          </a:xfrm>
          <a:prstGeom prst="rect">
            <a:avLst/>
          </a:prstGeom>
          <a:noFill/>
          <a:ln>
            <a:noFill/>
          </a:ln>
          <a:extLst>
            <a:ext uri="{53640926-AAD7-44D8-BBD7-CCE9431645EC}">
              <a14:shadowObscured xmlns:a14="http://schemas.microsoft.com/office/drawing/2010/main"/>
            </a:ext>
          </a:extLst>
        </p:spPr>
      </p:pic>
      <p:pic>
        <p:nvPicPr>
          <p:cNvPr id="7" name="Объект 3" descr="C:\Users\User\AppData\Local\Temp\Rar$DIa0.463\0F081252-25DC-45CF-BCEC-DA1C5CA0B83E.JPG"/>
          <p:cNvPicPr>
            <a:picLocks/>
          </p:cNvPicPr>
          <p:nvPr/>
        </p:nvPicPr>
        <p:blipFill rotWithShape="1">
          <a:blip r:embed="rId3" cstate="print">
            <a:extLst>
              <a:ext uri="{28A0092B-C50C-407E-A947-70E740481C1C}">
                <a14:useLocalDpi xmlns:a14="http://schemas.microsoft.com/office/drawing/2010/main" val="0"/>
              </a:ext>
            </a:extLst>
          </a:blip>
          <a:srcRect l="11515" t="14204" r="21390" b="11332"/>
          <a:stretch/>
        </p:blipFill>
        <p:spPr bwMode="auto">
          <a:xfrm rot="5400000">
            <a:off x="1159327" y="2139048"/>
            <a:ext cx="4778832" cy="3657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112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dirty="0" smtClean="0">
                <a:solidFill>
                  <a:srgbClr val="002060"/>
                </a:solidFill>
                <a:latin typeface="Times New Roman" panose="02020603050405020304" pitchFamily="18" charset="0"/>
                <a:cs typeface="Times New Roman" panose="02020603050405020304" pitchFamily="18" charset="0"/>
              </a:rPr>
              <a:t>Жоғары класс оқушыларының мектеп формасы</a:t>
            </a:r>
            <a:br>
              <a:rPr lang="kk-KZ" dirty="0" smtClean="0">
                <a:solidFill>
                  <a:srgbClr val="002060"/>
                </a:solidFill>
                <a:latin typeface="Times New Roman" panose="02020603050405020304" pitchFamily="18" charset="0"/>
                <a:cs typeface="Times New Roman" panose="02020603050405020304" pitchFamily="18" charset="0"/>
              </a:rPr>
            </a:br>
            <a:endParaRPr lang="ru-RU" dirty="0"/>
          </a:p>
        </p:txBody>
      </p:sp>
      <p:pic>
        <p:nvPicPr>
          <p:cNvPr id="5" name="Рисунок 4" descr="C:\Users\User\AppData\Local\Temp\Rar$DIa0.736\F32938FF-AC5D-4918-9971-2AE62F00B2FF.JPG"/>
          <p:cNvPicPr/>
          <p:nvPr/>
        </p:nvPicPr>
        <p:blipFill rotWithShape="1">
          <a:blip r:embed="rId2" cstate="print">
            <a:extLst>
              <a:ext uri="{28A0092B-C50C-407E-A947-70E740481C1C}">
                <a14:useLocalDpi xmlns:a14="http://schemas.microsoft.com/office/drawing/2010/main" val="0"/>
              </a:ext>
            </a:extLst>
          </a:blip>
          <a:srcRect l="24335" t="17557" r="24264" b="29108"/>
          <a:stretch/>
        </p:blipFill>
        <p:spPr bwMode="auto">
          <a:xfrm rot="5400000">
            <a:off x="1465827" y="2358462"/>
            <a:ext cx="4840743" cy="3505200"/>
          </a:xfrm>
          <a:prstGeom prst="rect">
            <a:avLst/>
          </a:prstGeom>
          <a:noFill/>
          <a:ln>
            <a:noFill/>
          </a:ln>
          <a:extLst>
            <a:ext uri="{53640926-AAD7-44D8-BBD7-CCE9431645EC}">
              <a14:shadowObscured xmlns:a14="http://schemas.microsoft.com/office/drawing/2010/main"/>
            </a:ext>
          </a:extLst>
        </p:spPr>
      </p:pic>
      <p:pic>
        <p:nvPicPr>
          <p:cNvPr id="6" name="Объект 3" descr="C:\Users\User\AppData\Local\Temp\Rar$DIa0.516\1A8DBED7-C0AD-48DC-B38A-3401D53BAA6B.JPG"/>
          <p:cNvPicPr>
            <a:picLocks/>
          </p:cNvPicPr>
          <p:nvPr/>
        </p:nvPicPr>
        <p:blipFill rotWithShape="1">
          <a:blip r:embed="rId3" cstate="print">
            <a:extLst>
              <a:ext uri="{28A0092B-C50C-407E-A947-70E740481C1C}">
                <a14:useLocalDpi xmlns:a14="http://schemas.microsoft.com/office/drawing/2010/main" val="0"/>
              </a:ext>
            </a:extLst>
          </a:blip>
          <a:srcRect l="15380" t="18478" r="13197" b="19943"/>
          <a:stretch/>
        </p:blipFill>
        <p:spPr bwMode="auto">
          <a:xfrm rot="5400000">
            <a:off x="5910944" y="2311174"/>
            <a:ext cx="4865914" cy="36249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3677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661" y="1286416"/>
            <a:ext cx="10972080" cy="609398"/>
          </a:xfrm>
        </p:spPr>
        <p:txBody>
          <a:bodyPr>
            <a:noAutofit/>
          </a:bodyPr>
          <a:lstStyle/>
          <a:p>
            <a:pPr algn="ctr"/>
            <a:r>
              <a:rPr lang="ru-RU" b="1" dirty="0">
                <a:solidFill>
                  <a:schemeClr val="tx1"/>
                </a:solidFill>
                <a:latin typeface="Times New Roman" panose="02020603050405020304" pitchFamily="18" charset="0"/>
                <a:ea typeface="+mn-ea"/>
                <a:cs typeface="Times New Roman" panose="02020603050405020304" pitchFamily="18" charset="0"/>
              </a:rPr>
              <a:t>НАЗАРЛАРЫҢЫЗҒА РАҚМЕТ!</a:t>
            </a:r>
          </a:p>
        </p:txBody>
      </p:sp>
      <p:pic>
        <p:nvPicPr>
          <p:cNvPr id="1026" name="Picture 2" descr="Работа с родителями в период дистанционного обучения">
            <a:extLst>
              <a:ext uri="{FF2B5EF4-FFF2-40B4-BE49-F238E27FC236}">
                <a16:creationId xmlns:a16="http://schemas.microsoft.com/office/drawing/2014/main" id="{89027CF6-D796-4A04-84DA-27EBE5544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1" y="3086100"/>
            <a:ext cx="3200400" cy="320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34998"/>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158</TotalTime>
  <Words>973</Words>
  <Application>Microsoft Office PowerPoint</Application>
  <PresentationFormat>Широкоэкранный</PresentationFormat>
  <Paragraphs>50</Paragraphs>
  <Slides>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3</vt:i4>
      </vt:variant>
      <vt:variant>
        <vt:lpstr>Заголовки слайдов</vt:lpstr>
      </vt:variant>
      <vt:variant>
        <vt:i4>8</vt:i4>
      </vt:variant>
    </vt:vector>
  </HeadingPairs>
  <TitlesOfParts>
    <vt:vector size="17" baseType="lpstr">
      <vt:lpstr>Arial</vt:lpstr>
      <vt:lpstr>Calibri</vt:lpstr>
      <vt:lpstr>Calibri Light</vt:lpstr>
      <vt:lpstr>Times New Roman</vt:lpstr>
      <vt:lpstr>Trebuchet MS</vt:lpstr>
      <vt:lpstr>Wingdings 3</vt:lpstr>
      <vt:lpstr>Грань</vt:lpstr>
      <vt:lpstr>Тема Office</vt:lpstr>
      <vt:lpstr>1_Тема Office</vt:lpstr>
      <vt:lpstr>Презентация PowerPoint</vt:lpstr>
      <vt:lpstr>Презентация PowerPoint</vt:lpstr>
      <vt:lpstr>Презентация PowerPoint</vt:lpstr>
      <vt:lpstr>№56 ЖОББ мектеп  оқушыларының сырт келбетіне қойылатын талаптары: .</vt:lpstr>
      <vt:lpstr>Бастауыш буын оқушыларының мектеп формасы </vt:lpstr>
      <vt:lpstr>Орта буын оқушыларының мектеп формасы</vt:lpstr>
      <vt:lpstr>Жоғары класс оқушыларының мектеп формасы </vt:lpstr>
      <vt:lpstr>НАЗАРЛАРЫҢЫЗҒА РАҚМЕТ!</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HP-2</dc:creator>
  <cp:lastModifiedBy>Dell</cp:lastModifiedBy>
  <cp:revision>16</cp:revision>
  <dcterms:created xsi:type="dcterms:W3CDTF">2022-05-26T10:09:29Z</dcterms:created>
  <dcterms:modified xsi:type="dcterms:W3CDTF">2024-05-28T10:08:37Z</dcterms:modified>
</cp:coreProperties>
</file>